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73" r:id="rId2"/>
    <p:sldMasterId id="2147483679" r:id="rId3"/>
  </p:sldMasterIdLst>
  <p:notesMasterIdLst>
    <p:notesMasterId r:id="rId19"/>
  </p:notesMasterIdLst>
  <p:handoutMasterIdLst>
    <p:handoutMasterId r:id="rId20"/>
  </p:handoutMasterIdLst>
  <p:sldIdLst>
    <p:sldId id="256" r:id="rId4"/>
    <p:sldId id="826" r:id="rId5"/>
    <p:sldId id="844" r:id="rId6"/>
    <p:sldId id="845" r:id="rId7"/>
    <p:sldId id="847" r:id="rId8"/>
    <p:sldId id="848" r:id="rId9"/>
    <p:sldId id="849" r:id="rId10"/>
    <p:sldId id="850" r:id="rId11"/>
    <p:sldId id="852" r:id="rId12"/>
    <p:sldId id="851" r:id="rId13"/>
    <p:sldId id="853" r:id="rId14"/>
    <p:sldId id="854" r:id="rId15"/>
    <p:sldId id="855" r:id="rId16"/>
    <p:sldId id="846" r:id="rId17"/>
    <p:sldId id="832" r:id="rId18"/>
  </p:sldIdLst>
  <p:sldSz cx="9144000" cy="6858000" type="screen4x3"/>
  <p:notesSz cx="7102475" cy="9388475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B79"/>
    <a:srgbClr val="7B0C7A"/>
    <a:srgbClr val="DF3480"/>
    <a:srgbClr val="750B77"/>
    <a:srgbClr val="E64035"/>
    <a:srgbClr val="0000FF"/>
    <a:srgbClr val="EB3503"/>
    <a:srgbClr val="FEFE16"/>
    <a:srgbClr val="1EE03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2" autoAdjust="0"/>
    <p:restoredTop sz="94659" autoAdjust="0"/>
  </p:normalViewPr>
  <p:slideViewPr>
    <p:cSldViewPr>
      <p:cViewPr varScale="1">
        <p:scale>
          <a:sx n="85" d="100"/>
          <a:sy n="85" d="100"/>
        </p:scale>
        <p:origin x="-116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2136" y="-9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663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5" tIns="46372" rIns="92745" bIns="4637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199" y="0"/>
            <a:ext cx="3076663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5" tIns="46372" rIns="92745" bIns="463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93D1D81-D567-46F5-AB94-8C0ADD57DD69}" type="datetimeFigureOut">
              <a:rPr lang="en-US"/>
              <a:pPr/>
              <a:t>7/2/2019</a:t>
            </a:fld>
            <a:endParaRPr lang="en-US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7444"/>
            <a:ext cx="3076663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5" tIns="46372" rIns="92745" bIns="4637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199" y="8917444"/>
            <a:ext cx="3076663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5" tIns="46372" rIns="92745" bIns="463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C88307C-CACD-4324-9782-19981D4092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75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76663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87" tIns="46994" rIns="93987" bIns="46994" numCol="1" anchor="t" anchorCtr="0" compatLnSpc="1">
            <a:prstTxWarp prst="textNoShape">
              <a:avLst/>
            </a:prstTxWarp>
          </a:bodyPr>
          <a:lstStyle>
            <a:lvl1pPr defTabSz="940450"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4199" y="0"/>
            <a:ext cx="3076663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87" tIns="46994" rIns="93987" bIns="46994" numCol="1" anchor="t" anchorCtr="0" compatLnSpc="1">
            <a:prstTxWarp prst="textNoShape">
              <a:avLst/>
            </a:prstTxWarp>
          </a:bodyPr>
          <a:lstStyle>
            <a:lvl1pPr algn="r" defTabSz="940450">
              <a:defRPr sz="1200">
                <a:latin typeface="Calibri" pitchFamily="34" charset="0"/>
              </a:defRPr>
            </a:lvl1pPr>
          </a:lstStyle>
          <a:p>
            <a:fld id="{93E5B3E7-1B25-4260-AB7A-E3E32B4017AE}" type="datetimeFigureOut">
              <a:rPr lang="en-US"/>
              <a:pPr/>
              <a:t>7/2/2019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87" tIns="46994" rIns="93987" bIns="46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8917444"/>
            <a:ext cx="3076663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87" tIns="46994" rIns="93987" bIns="46994" numCol="1" anchor="b" anchorCtr="0" compatLnSpc="1">
            <a:prstTxWarp prst="textNoShape">
              <a:avLst/>
            </a:prstTxWarp>
          </a:bodyPr>
          <a:lstStyle>
            <a:lvl1pPr defTabSz="940450"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4199" y="8917444"/>
            <a:ext cx="3076663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87" tIns="46994" rIns="93987" bIns="46994" numCol="1" anchor="b" anchorCtr="0" compatLnSpc="1">
            <a:prstTxWarp prst="textNoShape">
              <a:avLst/>
            </a:prstTxWarp>
          </a:bodyPr>
          <a:lstStyle>
            <a:lvl1pPr algn="r" defTabSz="940450">
              <a:defRPr sz="1200">
                <a:latin typeface="Calibri" pitchFamily="34" charset="0"/>
              </a:defRPr>
            </a:lvl1pPr>
          </a:lstStyle>
          <a:p>
            <a:fld id="{EB644B45-F39C-4D3B-9749-378F272CAB0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73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indent="-228600" algn="l" rtl="0" fontAlgn="ctr">
      <a:spcBef>
        <a:spcPct val="50000"/>
      </a:spcBef>
      <a:spcAft>
        <a:spcPct val="0"/>
      </a:spcAft>
      <a:buSzPct val="15000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52" name="Picture 6" descr="Digital_Sun_intro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25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12308"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347" name="Title Placeholder 1"/>
          <p:cNvSpPr>
            <a:spLocks noGrp="1"/>
          </p:cNvSpPr>
          <p:nvPr>
            <p:ph type="ctrTitle"/>
          </p:nvPr>
        </p:nvSpPr>
        <p:spPr>
          <a:xfrm>
            <a:off x="4495800" y="0"/>
            <a:ext cx="4648200" cy="6858000"/>
          </a:xfrm>
        </p:spPr>
        <p:txBody>
          <a:bodyPr/>
          <a:lstStyle>
            <a:lvl1pPr>
              <a:spcAft>
                <a:spcPct val="5000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in Arial 60 font size</a:t>
            </a:r>
          </a:p>
        </p:txBody>
      </p:sp>
      <p:sp>
        <p:nvSpPr>
          <p:cNvPr id="441346" name="Text Placeholder 2"/>
          <p:cNvSpPr>
            <a:spLocks noGrp="1"/>
          </p:cNvSpPr>
          <p:nvPr>
            <p:ph type="subTitle" idx="1"/>
          </p:nvPr>
        </p:nvSpPr>
        <p:spPr>
          <a:xfrm>
            <a:off x="4495800" y="5867400"/>
            <a:ext cx="46482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p.</a:t>
            </a:r>
            <a:fld id="{F54486D8-F06D-4EA8-9D07-CBACA76826D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92100"/>
            <a:ext cx="2171700" cy="6215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92100"/>
            <a:ext cx="6362700" cy="6215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p.</a:t>
            </a:r>
            <a:fld id="{B2AFDF35-450F-47E1-9447-E64788B65CE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2100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676400"/>
            <a:ext cx="8686800" cy="4830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0"/>
            <a:ext cx="2209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p.</a:t>
            </a:r>
            <a:fld id="{3E2248C1-349E-40A4-BC69-D64EF67F4A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2100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672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0" y="0"/>
            <a:ext cx="2209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p.</a:t>
            </a:r>
            <a:fld id="{5EEEF17F-0E80-4C25-A35B-B1E871E884E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p.</a:t>
            </a:r>
            <a:fld id="{9533F43D-464C-4C54-91D1-C686EDE31CA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p.</a:t>
            </a:r>
            <a:fld id="{22C6AF14-D41E-4CFF-8D1E-0E93CA99ABA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00650" y="292100"/>
            <a:ext cx="1657350" cy="6215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92100"/>
            <a:ext cx="4819650" cy="6215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p.</a:t>
            </a:r>
            <a:fld id="{DB14A7BF-CBA7-48D0-A440-35EC548DEE4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2100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676400"/>
            <a:ext cx="8686800" cy="4830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0"/>
            <a:ext cx="2209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p.</a:t>
            </a:r>
            <a:fld id="{3E2248C1-349E-40A4-BC69-D64EF67F4A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2100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672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0" y="0"/>
            <a:ext cx="2209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p.</a:t>
            </a:r>
            <a:fld id="{5EEEF17F-0E80-4C25-A35B-B1E871E884E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826977"/>
          </a:xfrm>
        </p:spPr>
        <p:txBody>
          <a:bodyPr/>
          <a:lstStyle>
            <a:lvl2pPr>
              <a:buClr>
                <a:srgbClr val="E64035"/>
              </a:buClr>
              <a:defRPr/>
            </a:lvl2pPr>
            <a:lvl3pPr>
              <a:buClr>
                <a:srgbClr val="E64035"/>
              </a:buClr>
              <a:defRPr/>
            </a:lvl3pPr>
            <a:lvl4pPr>
              <a:buClr>
                <a:srgbClr val="E64035"/>
              </a:buClr>
              <a:defRPr/>
            </a:lvl4pPr>
            <a:lvl5pPr>
              <a:buClr>
                <a:srgbClr val="E6403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p.</a:t>
            </a:r>
            <a:fld id="{49E645C3-8EBB-4946-A723-07224FE8624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E640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>
          <a:xfrm>
            <a:off x="69895" y="6409714"/>
            <a:ext cx="2438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Altrix Medical, LLC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2DEFD0D-8E00-47A1-AE12-4233B1B84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77" y="6258937"/>
            <a:ext cx="507023" cy="50702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92100"/>
            <a:ext cx="2171700" cy="6215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92100"/>
            <a:ext cx="6362700" cy="6215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p.</a:t>
            </a:r>
            <a:fld id="{AB69743A-039F-4ACB-AD40-69EA89C30A7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52400" y="6360502"/>
            <a:ext cx="2438400" cy="365125"/>
          </a:xfrm>
        </p:spPr>
        <p:txBody>
          <a:bodyPr/>
          <a:lstStyle/>
          <a:p>
            <a:r>
              <a:rPr lang="en-US" dirty="0" smtClean="0"/>
              <a:t>Altrix Medical, LLC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p.</a:t>
            </a:r>
            <a:fld id="{3CD7725A-5742-44C3-B71D-2B7F0169A9A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152400" y="6356350"/>
            <a:ext cx="2438400" cy="365125"/>
          </a:xfrm>
        </p:spPr>
        <p:txBody>
          <a:bodyPr/>
          <a:lstStyle/>
          <a:p>
            <a:r>
              <a:rPr lang="en-US" dirty="0" smtClean="0"/>
              <a:t>Altrix Medical, LLC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p.</a:t>
            </a:r>
            <a:fld id="{4DC77534-54FA-4809-A9D0-D23ECF96243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152400" y="6356350"/>
            <a:ext cx="2438400" cy="365125"/>
          </a:xfrm>
        </p:spPr>
        <p:txBody>
          <a:bodyPr/>
          <a:lstStyle/>
          <a:p>
            <a:r>
              <a:rPr lang="en-US" dirty="0" smtClean="0"/>
              <a:t>Altrix Medical, LLC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p.</a:t>
            </a:r>
            <a:fld id="{35E21224-27FE-4990-BCDC-A0613C7D6EC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152400" y="6356350"/>
            <a:ext cx="2438400" cy="365125"/>
          </a:xfrm>
        </p:spPr>
        <p:txBody>
          <a:bodyPr/>
          <a:lstStyle/>
          <a:p>
            <a:r>
              <a:rPr lang="en-US" dirty="0" smtClean="0"/>
              <a:t>Altrix Medical, LLC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p.</a:t>
            </a:r>
            <a:fld id="{BE9B157C-796D-46E0-AD67-F5AEF5292F2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152400" y="6356350"/>
            <a:ext cx="2438400" cy="365125"/>
          </a:xfrm>
        </p:spPr>
        <p:txBody>
          <a:bodyPr/>
          <a:lstStyle/>
          <a:p>
            <a:r>
              <a:rPr lang="en-US" dirty="0" smtClean="0"/>
              <a:t>Altrix Medical, LLC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p.</a:t>
            </a:r>
            <a:fld id="{BE0618B6-5C09-43CD-B482-0FFC05284A4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152400" y="6356350"/>
            <a:ext cx="2438400" cy="365125"/>
          </a:xfrm>
        </p:spPr>
        <p:txBody>
          <a:bodyPr/>
          <a:lstStyle/>
          <a:p>
            <a:r>
              <a:rPr lang="en-US" dirty="0" smtClean="0"/>
              <a:t>Altrix Medical, LLC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p.</a:t>
            </a:r>
            <a:fld id="{78BAF0BA-40A3-4CC6-875F-B5087FCE6CC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76400"/>
            <a:ext cx="86868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 in Arial 18 font size</a:t>
            </a:r>
          </a:p>
          <a:p>
            <a:pPr lvl="1"/>
            <a:r>
              <a:rPr lang="en-US" dirty="0"/>
              <a:t>Second level in Arial 16 font size</a:t>
            </a:r>
          </a:p>
          <a:p>
            <a:pPr lvl="2"/>
            <a:r>
              <a:rPr lang="en-US" dirty="0"/>
              <a:t>Third level in Arial 14 font size</a:t>
            </a:r>
          </a:p>
        </p:txBody>
      </p:sp>
      <p:sp>
        <p:nvSpPr>
          <p:cNvPr id="99332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921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 Arial 36 font size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7813"/>
          </a:xfrm>
          <a:prstGeom prst="rect">
            <a:avLst/>
          </a:prstGeom>
          <a:solidFill>
            <a:srgbClr val="780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1511300"/>
            <a:ext cx="86106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4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en-US" dirty="0"/>
              <a:t>p.</a:t>
            </a:r>
            <a:fld id="{FCEFC49E-0589-4550-8677-603BA5FD81D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6200" y="635635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Altrix Medical, LLC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723" r:id="rId12"/>
    <p:sldLayoutId id="2147483724" r:id="rId13"/>
  </p:sldLayoutIdLst>
  <p:transition>
    <p:fad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600" baseline="0">
          <a:solidFill>
            <a:srgbClr val="E6403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9pPr>
    </p:titleStyle>
    <p:bodyStyle>
      <a:lvl1pPr algn="l" rtl="0" fontAlgn="base">
        <a:spcBef>
          <a:spcPct val="100000"/>
        </a:spcBef>
        <a:spcAft>
          <a:spcPct val="50000"/>
        </a:spcAft>
        <a:buFont typeface="Arial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82575" indent="-168275" algn="l" rtl="0" fontAlgn="ctr">
        <a:spcBef>
          <a:spcPct val="0"/>
        </a:spcBef>
        <a:spcAft>
          <a:spcPct val="50000"/>
        </a:spcAft>
        <a:buClr>
          <a:srgbClr val="EB8519"/>
        </a:buClr>
        <a:buSzPct val="15000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573088" indent="-117475" algn="l" rtl="0" fontAlgn="ctr">
        <a:spcBef>
          <a:spcPct val="0"/>
        </a:spcBef>
        <a:spcAft>
          <a:spcPct val="50000"/>
        </a:spcAft>
        <a:buFont typeface="Arial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3pPr>
      <a:lvl4pPr marL="1136650" indent="-227013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4pPr>
      <a:lvl5pPr marL="1476375" indent="-225425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5pPr>
      <a:lvl6pPr marL="1933575" indent="-225425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6pPr>
      <a:lvl7pPr marL="2390775" indent="-225425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7pPr>
      <a:lvl8pPr marL="2847975" indent="-225425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8pPr>
      <a:lvl9pPr marL="3305175" indent="-225425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9210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text in Arial 36 font size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7813"/>
          </a:xfrm>
          <a:prstGeom prst="rect">
            <a:avLst/>
          </a:prstGeom>
          <a:solidFill>
            <a:srgbClr val="EB8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" name="Straight Connector 6"/>
          <p:cNvCxnSpPr/>
          <p:nvPr/>
        </p:nvCxnSpPr>
        <p:spPr>
          <a:xfrm>
            <a:off x="304800" y="1511300"/>
            <a:ext cx="66294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657600" y="3581400"/>
            <a:ext cx="65532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76400"/>
            <a:ext cx="66294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text in Arial 18 font size</a:t>
            </a:r>
          </a:p>
          <a:p>
            <a:pPr lvl="1"/>
            <a:r>
              <a:rPr lang="en-US"/>
              <a:t>Second level in Arial 16 font size</a:t>
            </a:r>
          </a:p>
          <a:p>
            <a:pPr lvl="2"/>
            <a:r>
              <a:rPr lang="en-US"/>
              <a:t>Third level in Arial 14 font size</a:t>
            </a:r>
          </a:p>
        </p:txBody>
      </p:sp>
      <p:sp>
        <p:nvSpPr>
          <p:cNvPr id="100368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en-US" dirty="0"/>
              <a:t>p.</a:t>
            </a:r>
            <a:fld id="{7FA2AFA8-C568-4CE7-9123-AC943B525D5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25" r:id="rId4"/>
    <p:sldLayoutId id="2147483726" r:id="rId5"/>
  </p:sldLayoutIdLst>
  <p:transition>
    <p:fad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9pPr>
    </p:titleStyle>
    <p:bodyStyle>
      <a:lvl1pPr indent="1588" algn="l" rtl="0" fontAlgn="base">
        <a:spcBef>
          <a:spcPct val="100000"/>
        </a:spcBef>
        <a:spcAft>
          <a:spcPct val="50000"/>
        </a:spcAft>
        <a:buFont typeface="Arial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84163" indent="-168275" algn="l" rtl="0" fontAlgn="ctr">
        <a:spcBef>
          <a:spcPct val="0"/>
        </a:spcBef>
        <a:spcAft>
          <a:spcPct val="50000"/>
        </a:spcAft>
        <a:buClr>
          <a:srgbClr val="EB8519"/>
        </a:buClr>
        <a:buSzPct val="15000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573088" indent="-117475" algn="l" rtl="0" fontAlgn="ctr">
        <a:spcBef>
          <a:spcPct val="0"/>
        </a:spcBef>
        <a:spcAft>
          <a:spcPct val="50000"/>
        </a:spcAft>
        <a:buFont typeface="Arial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3pPr>
      <a:lvl4pPr marL="1092200" indent="-227013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4pPr>
      <a:lvl5pPr marL="1431925" indent="-225425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5pPr>
      <a:lvl6pPr marL="1889125" indent="-225425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6pPr>
      <a:lvl7pPr marL="2346325" indent="-225425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7pPr>
      <a:lvl8pPr marL="2803525" indent="-225425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8pPr>
      <a:lvl9pPr marL="3260725" indent="-225425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921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Use as closing slide to your presentation</a:t>
            </a:r>
          </a:p>
        </p:txBody>
      </p:sp>
      <p:sp>
        <p:nvSpPr>
          <p:cNvPr id="514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76400"/>
            <a:ext cx="86868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Highlight slide, select Design from tool bar and apply slide design to selected slide then go to  Slide Layout and select Blanks.</a:t>
            </a:r>
          </a:p>
          <a:p>
            <a:pPr lvl="0"/>
            <a:r>
              <a:rPr lang="en-US" dirty="0"/>
              <a:t>Title and text placeholders should be removed and only the Carestream Logo will appear on a blank white slide background.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551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>
    <p:fad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9pPr>
    </p:titleStyle>
    <p:bodyStyle>
      <a:lvl1pPr indent="1588" algn="l" rtl="0" fontAlgn="base">
        <a:spcBef>
          <a:spcPct val="100000"/>
        </a:spcBef>
        <a:spcAft>
          <a:spcPct val="50000"/>
        </a:spcAft>
        <a:buFont typeface="Arial" pitchFamily="34" charset="0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284163" indent="-168275" algn="l" rtl="0" fontAlgn="ctr">
        <a:spcBef>
          <a:spcPct val="0"/>
        </a:spcBef>
        <a:spcAft>
          <a:spcPct val="50000"/>
        </a:spcAft>
        <a:buClr>
          <a:srgbClr val="EB8519"/>
        </a:buClr>
        <a:buSzPct val="150000"/>
        <a:buChar char="•"/>
        <a:defRPr sz="1600">
          <a:solidFill>
            <a:schemeClr val="tx1"/>
          </a:solidFill>
          <a:latin typeface="Microsoft Sans Serif" pitchFamily="34" charset="0"/>
          <a:cs typeface="+mn-cs"/>
        </a:defRPr>
      </a:lvl2pPr>
      <a:lvl3pPr marL="574675" indent="-117475" algn="l" rtl="0" fontAlgn="ctr">
        <a:spcBef>
          <a:spcPct val="0"/>
        </a:spcBef>
        <a:spcAft>
          <a:spcPct val="50000"/>
        </a:spcAft>
        <a:buFont typeface="Arial" pitchFamily="34" charset="0"/>
        <a:buChar char="–"/>
        <a:defRPr sz="1400">
          <a:solidFill>
            <a:schemeClr val="tx1"/>
          </a:solidFill>
          <a:latin typeface="Microsoft Sans Serif" pitchFamily="34" charset="0"/>
          <a:cs typeface="+mn-cs"/>
        </a:defRPr>
      </a:lvl3pPr>
      <a:lvl4pPr marL="1035050" indent="-227013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Helvetica" pitchFamily="34" charset="0"/>
          <a:cs typeface="+mn-cs"/>
        </a:defRPr>
      </a:lvl4pPr>
      <a:lvl5pPr marL="1374775" indent="-225425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5pPr>
      <a:lvl6pPr marL="1831975" indent="-225425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6pPr>
      <a:lvl7pPr marL="2289175" indent="-225425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7pPr>
      <a:lvl8pPr marL="2746375" indent="-225425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8pPr>
      <a:lvl9pPr marL="3203575" indent="-225425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rgbClr val="750B77"/>
              </a:gs>
              <a:gs pos="0">
                <a:srgbClr val="DF3480"/>
              </a:gs>
              <a:gs pos="100000">
                <a:srgbClr val="780B79"/>
              </a:gs>
              <a:gs pos="100000">
                <a:srgbClr val="DF3480"/>
              </a:gs>
            </a:gsLst>
            <a:lin ang="5400000" scaled="1"/>
          </a:gradFill>
        </p:spPr>
        <p:txBody>
          <a:bodyPr/>
          <a:lstStyle/>
          <a:p>
            <a:pPr marL="285750"/>
            <a:r>
              <a:rPr lang="en-US" sz="3200" dirty="0"/>
              <a:t>Crowd-sourced Naloxone with NaloxoFind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/>
          <a:stretch/>
        </p:blipFill>
        <p:spPr bwMode="auto">
          <a:xfrm>
            <a:off x="304801" y="6096000"/>
            <a:ext cx="1495978" cy="69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600" y="4114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Training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B8B5A4-14C0-4E7D-937B-89A7A89E54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23" y="1447800"/>
            <a:ext cx="3048000" cy="304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5B6538-DB60-48B4-AFBF-CCBC2D18EA50}"/>
              </a:ext>
            </a:extLst>
          </p:cNvPr>
          <p:cNvSpPr txBox="1"/>
          <p:nvPr/>
        </p:nvSpPr>
        <p:spPr>
          <a:xfrm>
            <a:off x="4495800" y="6096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Note to instructor: The NaloxoFind Trainer app operates on a dedicated training platform and can be used for demonstration purposes. Available on Apple and Google Play.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DF4614A-12DF-4094-A283-3DA652FFD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p.</a:t>
            </a:r>
            <a:fld id="{49E645C3-8EBB-4946-A723-07224FE8624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36D029F-57B3-40A9-8AC9-52A08438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92100"/>
            <a:ext cx="8686800" cy="1143000"/>
          </a:xfrm>
        </p:spPr>
        <p:txBody>
          <a:bodyPr/>
          <a:lstStyle/>
          <a:p>
            <a:r>
              <a:rPr lang="en-US" dirty="0">
                <a:solidFill>
                  <a:srgbClr val="780B79"/>
                </a:solidFill>
              </a:rPr>
              <a:t>Naloxone Carrier – Fixed vs. Constant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7485F8-0B39-49BC-AA75-F0B60DB2BA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Altrix Medical, LLC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3A603A5-6905-4484-8CDB-071186CD2B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2256296" cy="401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3027CA0-74FD-42FD-83A5-F6FCC5F57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03" y="2316332"/>
            <a:ext cx="2256296" cy="4013200"/>
          </a:xfrm>
          <a:prstGeom prst="rect">
            <a:avLst/>
          </a:prstGeom>
        </p:spPr>
      </p:pic>
      <p:sp>
        <p:nvSpPr>
          <p:cNvPr id="16" name="Content Placeholder 1">
            <a:extLst>
              <a:ext uri="{FF2B5EF4-FFF2-40B4-BE49-F238E27FC236}">
                <a16:creationId xmlns:a16="http://schemas.microsoft.com/office/drawing/2014/main" xmlns="" id="{00B05A2F-FBD4-49CB-8664-E02DB9660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896" y="2896346"/>
            <a:ext cx="1856021" cy="2792508"/>
          </a:xfrm>
          <a:ln>
            <a:noFill/>
          </a:ln>
        </p:spPr>
        <p:txBody>
          <a:bodyPr/>
          <a:lstStyle/>
          <a:p>
            <a:pPr lvl="1">
              <a:buClr>
                <a:srgbClr val="DF3480"/>
              </a:buClr>
            </a:pPr>
            <a:r>
              <a:rPr lang="en-US" sz="1400" dirty="0"/>
              <a:t>Blue pin  shows the fixed location that is being monitored.</a:t>
            </a:r>
          </a:p>
          <a:p>
            <a:pPr lvl="1">
              <a:buClr>
                <a:srgbClr val="DF3480"/>
              </a:buClr>
            </a:pPr>
            <a:r>
              <a:rPr lang="en-US" sz="1400" dirty="0"/>
              <a:t>Blue circle shows selected alert radius.</a:t>
            </a:r>
          </a:p>
          <a:p>
            <a:pPr lvl="1">
              <a:buClr>
                <a:srgbClr val="DF3480"/>
              </a:buClr>
            </a:pPr>
            <a:r>
              <a:rPr lang="en-US" sz="1400" dirty="0"/>
              <a:t>Green pin shows your current location.</a:t>
            </a:r>
            <a:endParaRPr lang="en-US" sz="2400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xmlns="" id="{AFAF2842-FB2A-4D5D-A2B9-4F2F16180593}"/>
              </a:ext>
            </a:extLst>
          </p:cNvPr>
          <p:cNvSpPr txBox="1">
            <a:spLocks/>
          </p:cNvSpPr>
          <p:nvPr/>
        </p:nvSpPr>
        <p:spPr bwMode="auto">
          <a:xfrm>
            <a:off x="6896102" y="2896346"/>
            <a:ext cx="1975871" cy="279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100000"/>
              </a:spcBef>
              <a:spcAft>
                <a:spcPct val="50000"/>
              </a:spcAft>
              <a:buFont typeface="Arial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575" indent="-168275" algn="l" rtl="0" fontAlgn="ctr">
              <a:spcBef>
                <a:spcPct val="0"/>
              </a:spcBef>
              <a:spcAft>
                <a:spcPct val="50000"/>
              </a:spcAft>
              <a:buClr>
                <a:srgbClr val="E64035"/>
              </a:buClr>
              <a:buSzPct val="15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573088" indent="-117475" algn="l" rtl="0" fontAlgn="ctr">
              <a:spcBef>
                <a:spcPct val="0"/>
              </a:spcBef>
              <a:spcAft>
                <a:spcPct val="50000"/>
              </a:spcAft>
              <a:buClr>
                <a:srgbClr val="E64035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136650" indent="-227013" algn="l" rtl="0" fontAlgn="base">
              <a:spcBef>
                <a:spcPct val="20000"/>
              </a:spcBef>
              <a:spcAft>
                <a:spcPct val="0"/>
              </a:spcAft>
              <a:buClr>
                <a:srgbClr val="E64035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4pPr>
            <a:lvl5pPr marL="1476375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E64035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5pPr>
            <a:lvl6pPr marL="19335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6pPr>
            <a:lvl7pPr marL="23907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7pPr>
            <a:lvl8pPr marL="28479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8pPr>
            <a:lvl9pPr marL="33051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9pPr>
          </a:lstStyle>
          <a:p>
            <a:pPr lvl="1">
              <a:buClr>
                <a:srgbClr val="DF3480"/>
              </a:buClr>
            </a:pPr>
            <a:r>
              <a:rPr lang="en-US" sz="1400" kern="0" dirty="0"/>
              <a:t>Blue circle shows a two mile radius – alerts sent within this circle will be received by NaloxoFind. </a:t>
            </a:r>
          </a:p>
          <a:p>
            <a:pPr lvl="1">
              <a:buClr>
                <a:srgbClr val="DF3480"/>
              </a:buClr>
            </a:pPr>
            <a:r>
              <a:rPr lang="en-US" sz="1400" kern="0" dirty="0"/>
              <a:t>Green pin shows your current location.</a:t>
            </a:r>
            <a:endParaRPr lang="en-US" sz="2400" kern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0E7142F-6C9A-4346-BEE6-870E13C0D01A}"/>
              </a:ext>
            </a:extLst>
          </p:cNvPr>
          <p:cNvCxnSpPr/>
          <p:nvPr/>
        </p:nvCxnSpPr>
        <p:spPr>
          <a:xfrm>
            <a:off x="4456586" y="1828800"/>
            <a:ext cx="0" cy="4763476"/>
          </a:xfrm>
          <a:prstGeom prst="line">
            <a:avLst/>
          </a:prstGeom>
          <a:ln w="25400">
            <a:solidFill>
              <a:srgbClr val="DF3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8CCEC0A-4B9E-415D-8BF7-F97FA8FCB8ED}"/>
              </a:ext>
            </a:extLst>
          </p:cNvPr>
          <p:cNvSpPr txBox="1"/>
          <p:nvPr/>
        </p:nvSpPr>
        <p:spPr>
          <a:xfrm>
            <a:off x="228600" y="1600200"/>
            <a:ext cx="41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/>
              <a:t>Fixed Location Mode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29B6B39-FF6E-4A5F-BEF7-7A8E41EE3135}"/>
              </a:ext>
            </a:extLst>
          </p:cNvPr>
          <p:cNvSpPr txBox="1"/>
          <p:nvPr/>
        </p:nvSpPr>
        <p:spPr>
          <a:xfrm>
            <a:off x="4724404" y="1636263"/>
            <a:ext cx="434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/>
              <a:t>Constant Tracking Mode</a:t>
            </a:r>
          </a:p>
        </p:txBody>
      </p:sp>
    </p:spTree>
    <p:extLst>
      <p:ext uri="{BB962C8B-B14F-4D97-AF65-F5344CB8AC3E}">
        <p14:creationId xmlns:p14="http://schemas.microsoft.com/office/powerpoint/2010/main" val="270293154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DF4614A-12DF-4094-A283-3DA652FFD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p.</a:t>
            </a:r>
            <a:fld id="{49E645C3-8EBB-4946-A723-07224FE862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36D029F-57B3-40A9-8AC9-52A08438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92100"/>
            <a:ext cx="8686800" cy="1143000"/>
          </a:xfrm>
        </p:spPr>
        <p:txBody>
          <a:bodyPr/>
          <a:lstStyle/>
          <a:p>
            <a:r>
              <a:rPr lang="en-US" dirty="0">
                <a:solidFill>
                  <a:srgbClr val="780B79"/>
                </a:solidFill>
              </a:rPr>
              <a:t>Naloxone Carrier – NaloxoFind Menu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7485F8-0B39-49BC-AA75-F0B60DB2BA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Altrix Medical, LLC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790FB32-FA2C-4DF2-BA20-F9F5A56F6D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0"/>
          <a:stretch/>
        </p:blipFill>
        <p:spPr>
          <a:xfrm>
            <a:off x="228600" y="1676400"/>
            <a:ext cx="3465924" cy="4648199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xmlns="" id="{9D0C049B-6E76-4579-A5EB-C7A6FB73C791}"/>
              </a:ext>
            </a:extLst>
          </p:cNvPr>
          <p:cNvSpPr txBox="1">
            <a:spLocks/>
          </p:cNvSpPr>
          <p:nvPr/>
        </p:nvSpPr>
        <p:spPr bwMode="auto">
          <a:xfrm>
            <a:off x="3962400" y="1727200"/>
            <a:ext cx="4953000" cy="389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100000"/>
              </a:spcBef>
              <a:spcAft>
                <a:spcPct val="50000"/>
              </a:spcAft>
              <a:buFont typeface="Arial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575" indent="-168275" algn="l" rtl="0" fontAlgn="ctr">
              <a:spcBef>
                <a:spcPct val="0"/>
              </a:spcBef>
              <a:spcAft>
                <a:spcPct val="50000"/>
              </a:spcAft>
              <a:buClr>
                <a:srgbClr val="E64035"/>
              </a:buClr>
              <a:buSzPct val="15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573088" indent="-117475" algn="l" rtl="0" fontAlgn="ctr">
              <a:spcBef>
                <a:spcPct val="0"/>
              </a:spcBef>
              <a:spcAft>
                <a:spcPct val="50000"/>
              </a:spcAft>
              <a:buClr>
                <a:srgbClr val="E64035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136650" indent="-227013" algn="l" rtl="0" fontAlgn="base">
              <a:spcBef>
                <a:spcPct val="20000"/>
              </a:spcBef>
              <a:spcAft>
                <a:spcPct val="0"/>
              </a:spcAft>
              <a:buClr>
                <a:srgbClr val="E64035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4pPr>
            <a:lvl5pPr marL="1476375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E64035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5pPr>
            <a:lvl6pPr marL="19335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6pPr>
            <a:lvl7pPr marL="23907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7pPr>
            <a:lvl8pPr marL="28479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8pPr>
            <a:lvl9pPr marL="33051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9pPr>
          </a:lstStyle>
          <a:p>
            <a:pPr lvl="1">
              <a:spcAft>
                <a:spcPts val="1200"/>
              </a:spcAft>
              <a:buClr>
                <a:srgbClr val="DF3480"/>
              </a:buClr>
            </a:pPr>
            <a:r>
              <a:rPr lang="en-US" kern="0" dirty="0"/>
              <a:t>Menu button opens </a:t>
            </a:r>
            <a:r>
              <a:rPr lang="en-US" kern="0" dirty="0" smtClean="0"/>
              <a:t>menu.</a:t>
            </a:r>
            <a:endParaRPr lang="en-US" kern="0" dirty="0"/>
          </a:p>
          <a:p>
            <a:pPr lvl="1">
              <a:spcAft>
                <a:spcPts val="1200"/>
              </a:spcAft>
              <a:buClr>
                <a:srgbClr val="DF3480"/>
              </a:buClr>
            </a:pPr>
            <a:r>
              <a:rPr lang="en-US" kern="0" dirty="0"/>
              <a:t> Navigate back to carrier </a:t>
            </a:r>
            <a:r>
              <a:rPr lang="en-US" kern="0" dirty="0" smtClean="0"/>
              <a:t>map.</a:t>
            </a:r>
            <a:endParaRPr lang="en-US" kern="0" dirty="0"/>
          </a:p>
          <a:p>
            <a:pPr lvl="1">
              <a:spcAft>
                <a:spcPts val="1200"/>
              </a:spcAft>
              <a:buClr>
                <a:srgbClr val="DF3480"/>
              </a:buClr>
            </a:pPr>
            <a:r>
              <a:rPr lang="en-US" kern="0" dirty="0"/>
              <a:t>Update your name and phone </a:t>
            </a:r>
            <a:r>
              <a:rPr lang="en-US" kern="0" dirty="0" smtClean="0"/>
              <a:t>number.</a:t>
            </a:r>
            <a:endParaRPr lang="en-US" kern="0" dirty="0"/>
          </a:p>
          <a:p>
            <a:pPr lvl="1">
              <a:spcAft>
                <a:spcPts val="1200"/>
              </a:spcAft>
              <a:buClr>
                <a:srgbClr val="DF3480"/>
              </a:buClr>
            </a:pPr>
            <a:r>
              <a:rPr lang="en-US" kern="0" dirty="0"/>
              <a:t>Password update; toggle fixed or tracking </a:t>
            </a:r>
            <a:r>
              <a:rPr lang="en-US" kern="0" dirty="0" smtClean="0"/>
              <a:t>modes.</a:t>
            </a:r>
            <a:endParaRPr lang="en-US" kern="0" dirty="0"/>
          </a:p>
          <a:p>
            <a:pPr lvl="1">
              <a:spcAft>
                <a:spcPts val="600"/>
              </a:spcAft>
              <a:buClr>
                <a:srgbClr val="DF3480"/>
              </a:buClr>
            </a:pPr>
            <a:r>
              <a:rPr lang="en-US" kern="0" dirty="0"/>
              <a:t>NaloxoFind </a:t>
            </a:r>
            <a:r>
              <a:rPr lang="en-US" kern="0" dirty="0" smtClean="0"/>
              <a:t>instructions.</a:t>
            </a:r>
            <a:endParaRPr lang="en-US" kern="0" dirty="0"/>
          </a:p>
          <a:p>
            <a:pPr lvl="1">
              <a:spcAft>
                <a:spcPts val="600"/>
              </a:spcAft>
              <a:buClr>
                <a:srgbClr val="DF3480"/>
              </a:buClr>
            </a:pPr>
            <a:r>
              <a:rPr lang="en-US" kern="0" dirty="0"/>
              <a:t>Rate NaloxoFind on Apple or Google </a:t>
            </a:r>
            <a:r>
              <a:rPr lang="en-US" kern="0" dirty="0" smtClean="0"/>
              <a:t>Play.</a:t>
            </a:r>
            <a:endParaRPr lang="en-US" kern="0" dirty="0"/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DF3480"/>
              </a:buClr>
            </a:pPr>
            <a:r>
              <a:rPr lang="en-US" kern="0" dirty="0"/>
              <a:t>Contact Altrix </a:t>
            </a:r>
            <a:r>
              <a:rPr lang="en-US" kern="0" dirty="0" smtClean="0"/>
              <a:t>Medical.</a:t>
            </a:r>
            <a:endParaRPr lang="en-US" kern="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F342940D-1A2F-4B2E-854E-311EF968DA1E}"/>
              </a:ext>
            </a:extLst>
          </p:cNvPr>
          <p:cNvCxnSpPr>
            <a:cxnSpLocks/>
          </p:cNvCxnSpPr>
          <p:nvPr/>
        </p:nvCxnSpPr>
        <p:spPr>
          <a:xfrm>
            <a:off x="3505200" y="1905000"/>
            <a:ext cx="609600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CA05A000-5EF4-47F6-879A-1DBF4C91D9E8}"/>
              </a:ext>
            </a:extLst>
          </p:cNvPr>
          <p:cNvCxnSpPr>
            <a:cxnSpLocks/>
          </p:cNvCxnSpPr>
          <p:nvPr/>
        </p:nvCxnSpPr>
        <p:spPr>
          <a:xfrm>
            <a:off x="1304278" y="2286000"/>
            <a:ext cx="2810522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6B12A6EC-7463-4EEB-A5F4-20B1DCAFB191}"/>
              </a:ext>
            </a:extLst>
          </p:cNvPr>
          <p:cNvCxnSpPr>
            <a:cxnSpLocks/>
          </p:cNvCxnSpPr>
          <p:nvPr/>
        </p:nvCxnSpPr>
        <p:spPr>
          <a:xfrm>
            <a:off x="1290224" y="2652946"/>
            <a:ext cx="2810522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50BD90B4-C231-40D1-A722-4EC5C1FA541A}"/>
              </a:ext>
            </a:extLst>
          </p:cNvPr>
          <p:cNvCxnSpPr>
            <a:cxnSpLocks/>
          </p:cNvCxnSpPr>
          <p:nvPr/>
        </p:nvCxnSpPr>
        <p:spPr>
          <a:xfrm>
            <a:off x="1102312" y="3039122"/>
            <a:ext cx="2998434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2B891F97-DE8B-4540-9A32-7566D1E8A933}"/>
              </a:ext>
            </a:extLst>
          </p:cNvPr>
          <p:cNvCxnSpPr>
            <a:cxnSpLocks/>
          </p:cNvCxnSpPr>
          <p:nvPr/>
        </p:nvCxnSpPr>
        <p:spPr>
          <a:xfrm>
            <a:off x="813790" y="3429000"/>
            <a:ext cx="3286956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7E8E9E1A-01EC-469B-A798-38216A47A395}"/>
              </a:ext>
            </a:extLst>
          </p:cNvPr>
          <p:cNvCxnSpPr>
            <a:cxnSpLocks/>
          </p:cNvCxnSpPr>
          <p:nvPr/>
        </p:nvCxnSpPr>
        <p:spPr>
          <a:xfrm>
            <a:off x="1438922" y="3827756"/>
            <a:ext cx="2661824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046535F6-D4B9-48E7-95E7-B94C3D842077}"/>
              </a:ext>
            </a:extLst>
          </p:cNvPr>
          <p:cNvCxnSpPr>
            <a:cxnSpLocks/>
          </p:cNvCxnSpPr>
          <p:nvPr/>
        </p:nvCxnSpPr>
        <p:spPr>
          <a:xfrm>
            <a:off x="1290224" y="4191000"/>
            <a:ext cx="2810522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1039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DF4614A-12DF-4094-A283-3DA652FFD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p.</a:t>
            </a:r>
            <a:fld id="{49E645C3-8EBB-4946-A723-07224FE862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36D029F-57B3-40A9-8AC9-52A08438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50" y="266700"/>
            <a:ext cx="8686800" cy="1143000"/>
          </a:xfrm>
        </p:spPr>
        <p:txBody>
          <a:bodyPr/>
          <a:lstStyle/>
          <a:p>
            <a:r>
              <a:rPr lang="en-US" dirty="0">
                <a:solidFill>
                  <a:srgbClr val="780B79"/>
                </a:solidFill>
              </a:rPr>
              <a:t>Naloxone Carrier – Alerts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7485F8-0B39-49BC-AA75-F0B60DB2BA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Altrix Medical, LLC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E9E35A-F390-4F3B-8CE6-9D688595F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79" y="1629058"/>
            <a:ext cx="2104741" cy="4209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470FFE-B040-4B0A-A897-626B400422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22" y="1693211"/>
            <a:ext cx="2609850" cy="1371935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xmlns="" id="{C4BB6199-63E9-4149-A7FA-516F60B9F524}"/>
              </a:ext>
            </a:extLst>
          </p:cNvPr>
          <p:cNvSpPr txBox="1">
            <a:spLocks/>
          </p:cNvSpPr>
          <p:nvPr/>
        </p:nvSpPr>
        <p:spPr bwMode="auto">
          <a:xfrm>
            <a:off x="210850" y="2484136"/>
            <a:ext cx="3200400" cy="205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100000"/>
              </a:spcBef>
              <a:spcAft>
                <a:spcPct val="50000"/>
              </a:spcAft>
              <a:buFont typeface="Arial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575" indent="-168275" algn="l" rtl="0" fontAlgn="ctr">
              <a:spcBef>
                <a:spcPct val="0"/>
              </a:spcBef>
              <a:spcAft>
                <a:spcPct val="50000"/>
              </a:spcAft>
              <a:buClr>
                <a:srgbClr val="E64035"/>
              </a:buClr>
              <a:buSzPct val="15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573088" indent="-117475" algn="l" rtl="0" fontAlgn="ctr">
              <a:spcBef>
                <a:spcPct val="0"/>
              </a:spcBef>
              <a:spcAft>
                <a:spcPct val="50000"/>
              </a:spcAft>
              <a:buClr>
                <a:srgbClr val="E64035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136650" indent="-227013" algn="l" rtl="0" fontAlgn="base">
              <a:spcBef>
                <a:spcPct val="20000"/>
              </a:spcBef>
              <a:spcAft>
                <a:spcPct val="0"/>
              </a:spcAft>
              <a:buClr>
                <a:srgbClr val="E64035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4pPr>
            <a:lvl5pPr marL="1476375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E64035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5pPr>
            <a:lvl6pPr marL="19335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6pPr>
            <a:lvl7pPr marL="23907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7pPr>
            <a:lvl8pPr marL="28479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8pPr>
            <a:lvl9pPr marL="33051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9pPr>
          </a:lstStyle>
          <a:p>
            <a:pPr lvl="1">
              <a:spcAft>
                <a:spcPts val="1200"/>
              </a:spcAft>
              <a:buClr>
                <a:srgbClr val="DF3480"/>
              </a:buClr>
            </a:pPr>
            <a:endParaRPr lang="en-US" kern="0" dirty="0"/>
          </a:p>
          <a:p>
            <a:pPr lvl="1">
              <a:spcAft>
                <a:spcPts val="1200"/>
              </a:spcAft>
              <a:buClr>
                <a:srgbClr val="DF3480"/>
              </a:buClr>
            </a:pPr>
            <a:endParaRPr lang="en-US" kern="0" dirty="0"/>
          </a:p>
          <a:p>
            <a:pPr lvl="1">
              <a:spcAft>
                <a:spcPts val="1200"/>
              </a:spcAft>
              <a:buClr>
                <a:srgbClr val="DF3480"/>
              </a:buClr>
            </a:pPr>
            <a:r>
              <a:rPr lang="en-US" kern="0" dirty="0"/>
              <a:t>Alert location. Clicking pin provides directions to the location.</a:t>
            </a:r>
          </a:p>
          <a:p>
            <a:pPr lvl="1">
              <a:spcAft>
                <a:spcPts val="1200"/>
              </a:spcAft>
              <a:buClr>
                <a:srgbClr val="DF3480"/>
              </a:buClr>
            </a:pPr>
            <a:endParaRPr lang="en-US" kern="0" dirty="0"/>
          </a:p>
          <a:p>
            <a:pPr lvl="1">
              <a:spcAft>
                <a:spcPts val="1200"/>
              </a:spcAft>
              <a:buClr>
                <a:srgbClr val="DF3480"/>
              </a:buClr>
            </a:pPr>
            <a:endParaRPr lang="en-US" kern="0" dirty="0"/>
          </a:p>
          <a:p>
            <a:pPr lvl="1">
              <a:spcAft>
                <a:spcPts val="1200"/>
              </a:spcAft>
              <a:buClr>
                <a:srgbClr val="DF3480"/>
              </a:buClr>
            </a:pPr>
            <a:endParaRPr lang="en-US" kern="0" dirty="0"/>
          </a:p>
          <a:p>
            <a:pPr lvl="1">
              <a:spcAft>
                <a:spcPts val="1200"/>
              </a:spcAft>
              <a:buClr>
                <a:srgbClr val="DF3480"/>
              </a:buClr>
            </a:pPr>
            <a:endParaRPr lang="en-US" kern="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1A3DD015-C702-4C41-9896-C7D770CCE8BD}"/>
              </a:ext>
            </a:extLst>
          </p:cNvPr>
          <p:cNvCxnSpPr>
            <a:cxnSpLocks/>
          </p:cNvCxnSpPr>
          <p:nvPr/>
        </p:nvCxnSpPr>
        <p:spPr>
          <a:xfrm>
            <a:off x="3073523" y="2133600"/>
            <a:ext cx="609600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xmlns="" id="{3A6F1FCB-38BB-4B33-B430-07B598F8B7CD}"/>
              </a:ext>
            </a:extLst>
          </p:cNvPr>
          <p:cNvSpPr txBox="1">
            <a:spLocks/>
          </p:cNvSpPr>
          <p:nvPr/>
        </p:nvSpPr>
        <p:spPr bwMode="auto">
          <a:xfrm>
            <a:off x="208628" y="5150591"/>
            <a:ext cx="3067972" cy="49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100000"/>
              </a:spcBef>
              <a:spcAft>
                <a:spcPct val="50000"/>
              </a:spcAft>
              <a:buFont typeface="Arial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575" indent="-168275" algn="l" rtl="0" fontAlgn="ctr">
              <a:spcBef>
                <a:spcPct val="0"/>
              </a:spcBef>
              <a:spcAft>
                <a:spcPct val="50000"/>
              </a:spcAft>
              <a:buClr>
                <a:srgbClr val="E64035"/>
              </a:buClr>
              <a:buSzPct val="15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573088" indent="-117475" algn="l" rtl="0" fontAlgn="ctr">
              <a:spcBef>
                <a:spcPct val="0"/>
              </a:spcBef>
              <a:spcAft>
                <a:spcPct val="50000"/>
              </a:spcAft>
              <a:buClr>
                <a:srgbClr val="E64035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136650" indent="-227013" algn="l" rtl="0" fontAlgn="base">
              <a:spcBef>
                <a:spcPct val="20000"/>
              </a:spcBef>
              <a:spcAft>
                <a:spcPct val="0"/>
              </a:spcAft>
              <a:buClr>
                <a:srgbClr val="E64035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4pPr>
            <a:lvl5pPr marL="1476375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E64035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5pPr>
            <a:lvl6pPr marL="19335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6pPr>
            <a:lvl7pPr marL="23907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7pPr>
            <a:lvl8pPr marL="28479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8pPr>
            <a:lvl9pPr marL="33051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9pPr>
          </a:lstStyle>
          <a:p>
            <a:pPr lvl="1">
              <a:spcAft>
                <a:spcPts val="1200"/>
              </a:spcAft>
              <a:buClr>
                <a:srgbClr val="DF3480"/>
              </a:buClr>
            </a:pPr>
            <a:r>
              <a:rPr lang="en-US" kern="0" dirty="0"/>
              <a:t>Accept or decline request. On acceptance, your location and phone number are shared with requestor and other responders. </a:t>
            </a:r>
          </a:p>
          <a:p>
            <a:pPr marL="114300" lvl="1" indent="0">
              <a:spcAft>
                <a:spcPts val="1200"/>
              </a:spcAft>
              <a:buClr>
                <a:srgbClr val="DF3480"/>
              </a:buClr>
              <a:buNone/>
            </a:pPr>
            <a:r>
              <a:rPr lang="en-US" kern="0" dirty="0"/>
              <a:t>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23211792-8EC6-4EF7-AC6E-E5EC08694264}"/>
              </a:ext>
            </a:extLst>
          </p:cNvPr>
          <p:cNvCxnSpPr>
            <a:cxnSpLocks/>
          </p:cNvCxnSpPr>
          <p:nvPr/>
        </p:nvCxnSpPr>
        <p:spPr>
          <a:xfrm flipH="1">
            <a:off x="2989556" y="3415903"/>
            <a:ext cx="1725966" cy="14054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0C1ADD98-ED20-412A-8E54-48DE2BD6F5AE}"/>
              </a:ext>
            </a:extLst>
          </p:cNvPr>
          <p:cNvSpPr/>
          <p:nvPr/>
        </p:nvSpPr>
        <p:spPr>
          <a:xfrm>
            <a:off x="4715522" y="3409454"/>
            <a:ext cx="268550" cy="228600"/>
          </a:xfrm>
          <a:prstGeom prst="ellipse">
            <a:avLst/>
          </a:prstGeom>
          <a:noFill/>
          <a:ln>
            <a:solidFill>
              <a:srgbClr val="DF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6AC05C9F-EBFA-4A51-BD4B-460904C85996}"/>
              </a:ext>
            </a:extLst>
          </p:cNvPr>
          <p:cNvCxnSpPr>
            <a:cxnSpLocks/>
          </p:cNvCxnSpPr>
          <p:nvPr/>
        </p:nvCxnSpPr>
        <p:spPr>
          <a:xfrm flipH="1">
            <a:off x="3165980" y="5334000"/>
            <a:ext cx="644020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2A0552D-419D-4CA7-944A-3D5C82B52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59" y="1629058"/>
            <a:ext cx="2104741" cy="4209481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63B2D39F-72C7-4DA3-BE70-36ED49966770}"/>
              </a:ext>
            </a:extLst>
          </p:cNvPr>
          <p:cNvCxnSpPr>
            <a:cxnSpLocks/>
          </p:cNvCxnSpPr>
          <p:nvPr/>
        </p:nvCxnSpPr>
        <p:spPr>
          <a:xfrm>
            <a:off x="5060272" y="3581400"/>
            <a:ext cx="1264328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48591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DF4614A-12DF-4094-A283-3DA652FFD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p.</a:t>
            </a:r>
            <a:fld id="{49E645C3-8EBB-4946-A723-07224FE862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36D029F-57B3-40A9-8AC9-52A08438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50" y="266700"/>
            <a:ext cx="8686800" cy="1143000"/>
          </a:xfrm>
        </p:spPr>
        <p:txBody>
          <a:bodyPr/>
          <a:lstStyle/>
          <a:p>
            <a:r>
              <a:rPr lang="en-US" dirty="0">
                <a:solidFill>
                  <a:srgbClr val="780B79"/>
                </a:solidFill>
              </a:rPr>
              <a:t>Naloxone Carrier – Accepted Alert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7485F8-0B39-49BC-AA75-F0B60DB2BA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Altrix Medical, LLC</a:t>
            </a:r>
            <a:endParaRPr lang="en-US" dirty="0"/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xmlns="" id="{B4A0F2F7-D338-47EF-9AFF-8A2487D3F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01" y="1617956"/>
            <a:ext cx="3124199" cy="3988777"/>
          </a:xfrm>
        </p:spPr>
        <p:txBody>
          <a:bodyPr/>
          <a:lstStyle/>
          <a:p>
            <a:pPr marL="457200" lvl="1" indent="-342900">
              <a:buClr>
                <a:srgbClr val="DF3480"/>
              </a:buClr>
            </a:pPr>
            <a:endParaRPr lang="en-US" sz="1400" dirty="0"/>
          </a:p>
          <a:p>
            <a:pPr marL="457200" lvl="1" indent="-342900">
              <a:spcBef>
                <a:spcPts val="1200"/>
              </a:spcBef>
              <a:buClr>
                <a:srgbClr val="DF3480"/>
              </a:buClr>
            </a:pPr>
            <a:r>
              <a:rPr lang="en-US" sz="1400" dirty="0"/>
              <a:t>Stop helping.</a:t>
            </a:r>
          </a:p>
          <a:p>
            <a:pPr marL="457200" lvl="1" indent="-342900">
              <a:buClr>
                <a:srgbClr val="DF3480"/>
              </a:buClr>
            </a:pPr>
            <a:r>
              <a:rPr lang="en-US" sz="1400" dirty="0"/>
              <a:t>Registered public location.</a:t>
            </a:r>
          </a:p>
          <a:p>
            <a:pPr marL="457200" lvl="1" indent="-342900">
              <a:spcBef>
                <a:spcPts val="0"/>
              </a:spcBef>
              <a:buClr>
                <a:srgbClr val="DF3480"/>
              </a:buClr>
            </a:pPr>
            <a:r>
              <a:rPr lang="en-US" sz="1400" dirty="0"/>
              <a:t>You are here.</a:t>
            </a:r>
          </a:p>
          <a:p>
            <a:pPr marL="457200" lvl="1" indent="-342900">
              <a:spcBef>
                <a:spcPts val="0"/>
              </a:spcBef>
              <a:buClr>
                <a:srgbClr val="DF3480"/>
              </a:buClr>
            </a:pPr>
            <a:endParaRPr lang="en-US" sz="1400" dirty="0"/>
          </a:p>
          <a:p>
            <a:pPr marL="457200" lvl="1" indent="-342900">
              <a:buClr>
                <a:srgbClr val="DF3480"/>
              </a:buClr>
            </a:pPr>
            <a:endParaRPr lang="en-US" sz="1400" dirty="0"/>
          </a:p>
          <a:p>
            <a:pPr marL="457200" lvl="1" indent="-342900">
              <a:buClr>
                <a:srgbClr val="DF3480"/>
              </a:buClr>
            </a:pPr>
            <a:endParaRPr lang="en-US" sz="1400" dirty="0"/>
          </a:p>
          <a:p>
            <a:pPr marL="457200" lvl="1" indent="-342900">
              <a:buClr>
                <a:srgbClr val="DF3480"/>
              </a:buClr>
            </a:pPr>
            <a:endParaRPr lang="en-US" sz="1400" dirty="0"/>
          </a:p>
          <a:p>
            <a:pPr marL="457200" lvl="1" indent="-342900">
              <a:buClr>
                <a:srgbClr val="DF3480"/>
              </a:buClr>
            </a:pPr>
            <a:r>
              <a:rPr lang="en-US" sz="1400" dirty="0"/>
              <a:t>Call this person.</a:t>
            </a:r>
          </a:p>
          <a:p>
            <a:pPr marL="457200" lvl="1" indent="-342900">
              <a:buClr>
                <a:srgbClr val="DF3480"/>
              </a:buClr>
            </a:pPr>
            <a:endParaRPr lang="en-US" sz="1400" dirty="0"/>
          </a:p>
          <a:p>
            <a:pPr marL="457200" lvl="1" indent="-342900">
              <a:buClr>
                <a:srgbClr val="DF3480"/>
              </a:buClr>
            </a:pPr>
            <a:endParaRPr lang="en-US" sz="1400" dirty="0"/>
          </a:p>
          <a:p>
            <a:pPr marL="457200" lvl="1" indent="-342900">
              <a:buClr>
                <a:srgbClr val="DF3480"/>
              </a:buClr>
            </a:pPr>
            <a:endParaRPr lang="en-US" sz="1400" dirty="0"/>
          </a:p>
          <a:p>
            <a:pPr marL="457200" lvl="1" indent="-342900">
              <a:spcBef>
                <a:spcPts val="600"/>
              </a:spcBef>
              <a:buClr>
                <a:srgbClr val="DF3480"/>
              </a:buClr>
            </a:pPr>
            <a:r>
              <a:rPr lang="en-US" sz="1400" dirty="0"/>
              <a:t>Group text messaging between requestor and all responders.</a:t>
            </a:r>
          </a:p>
          <a:p>
            <a:pPr marL="457200" lvl="1" indent="-342900">
              <a:buClr>
                <a:srgbClr val="DF3480"/>
              </a:buClr>
            </a:pPr>
            <a:endParaRPr lang="en-US" sz="2400" dirty="0"/>
          </a:p>
          <a:p>
            <a:pPr marL="114300" lvl="1" indent="0">
              <a:buClr>
                <a:srgbClr val="DF3480"/>
              </a:buClr>
              <a:buNone/>
            </a:pPr>
            <a:endParaRPr lang="en-US" sz="2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61829A2-5076-41A8-A910-F5AE3A8D2379}"/>
              </a:ext>
            </a:extLst>
          </p:cNvPr>
          <p:cNvGrpSpPr/>
          <p:nvPr/>
        </p:nvGrpSpPr>
        <p:grpSpPr>
          <a:xfrm>
            <a:off x="3083159" y="1676400"/>
            <a:ext cx="2324100" cy="4648200"/>
            <a:chOff x="2628900" y="1676400"/>
            <a:chExt cx="2324100" cy="4648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3CB95DF7-4F2B-4C57-B868-269E1AC5A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900" y="1676400"/>
              <a:ext cx="2324100" cy="46482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B6754A91-8AD3-41DC-ADD9-BB34ABE6F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33" y="2472432"/>
              <a:ext cx="231828" cy="23182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A8CE0BE-EA56-45DB-8625-06214E828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7718" y="2704260"/>
              <a:ext cx="229743" cy="277277"/>
            </a:xfrm>
            <a:prstGeom prst="rect">
              <a:avLst/>
            </a:prstGeom>
          </p:spPr>
        </p:pic>
      </p:grp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xmlns="" id="{4ADB3011-DA33-45AE-B68C-296B26039BBD}"/>
              </a:ext>
            </a:extLst>
          </p:cNvPr>
          <p:cNvSpPr txBox="1">
            <a:spLocks/>
          </p:cNvSpPr>
          <p:nvPr/>
        </p:nvSpPr>
        <p:spPr bwMode="auto">
          <a:xfrm>
            <a:off x="216412" y="2496106"/>
            <a:ext cx="2869706" cy="85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100000"/>
              </a:spcBef>
              <a:spcAft>
                <a:spcPct val="50000"/>
              </a:spcAft>
              <a:buFont typeface="Arial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575" indent="-168275" algn="l" rtl="0" fontAlgn="ctr">
              <a:spcBef>
                <a:spcPct val="0"/>
              </a:spcBef>
              <a:spcAft>
                <a:spcPct val="50000"/>
              </a:spcAft>
              <a:buClr>
                <a:srgbClr val="E64035"/>
              </a:buClr>
              <a:buSzPct val="15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573088" indent="-117475" algn="l" rtl="0" fontAlgn="ctr">
              <a:spcBef>
                <a:spcPct val="0"/>
              </a:spcBef>
              <a:spcAft>
                <a:spcPct val="50000"/>
              </a:spcAft>
              <a:buClr>
                <a:srgbClr val="E64035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136650" indent="-227013" algn="l" rtl="0" fontAlgn="base">
              <a:spcBef>
                <a:spcPct val="20000"/>
              </a:spcBef>
              <a:spcAft>
                <a:spcPct val="0"/>
              </a:spcAft>
              <a:buClr>
                <a:srgbClr val="E64035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4pPr>
            <a:lvl5pPr marL="1476375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E64035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5pPr>
            <a:lvl6pPr marL="19335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6pPr>
            <a:lvl7pPr marL="23907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7pPr>
            <a:lvl8pPr marL="28479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8pPr>
            <a:lvl9pPr marL="33051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9pPr>
          </a:lstStyle>
          <a:p>
            <a:pPr marL="457200" lvl="1" indent="-342900">
              <a:buClr>
                <a:srgbClr val="DF3480"/>
              </a:buClr>
            </a:pPr>
            <a:endParaRPr lang="en-US" sz="1400" kern="0" dirty="0"/>
          </a:p>
          <a:p>
            <a:pPr marL="457200" lvl="1" indent="-342900">
              <a:spcBef>
                <a:spcPts val="1200"/>
              </a:spcBef>
              <a:buClr>
                <a:srgbClr val="DF3480"/>
              </a:buClr>
            </a:pPr>
            <a:r>
              <a:rPr lang="en-US" sz="1400" kern="0" dirty="0"/>
              <a:t>Person requesting naloxone. Click for  directions.</a:t>
            </a:r>
          </a:p>
          <a:p>
            <a:pPr marL="457200" lvl="1" indent="-342900">
              <a:buClr>
                <a:srgbClr val="DF3480"/>
              </a:buClr>
            </a:pPr>
            <a:endParaRPr lang="en-US" sz="2400" kern="0" dirty="0"/>
          </a:p>
          <a:p>
            <a:pPr marL="114300" lvl="1" indent="0">
              <a:buClr>
                <a:srgbClr val="DF3480"/>
              </a:buClr>
              <a:buFontTx/>
              <a:buNone/>
            </a:pPr>
            <a:endParaRPr lang="en-US" sz="2400" kern="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6464EB6-C7A2-4B98-B00A-94863041F5DB}"/>
              </a:ext>
            </a:extLst>
          </p:cNvPr>
          <p:cNvCxnSpPr>
            <a:cxnSpLocks/>
          </p:cNvCxnSpPr>
          <p:nvPr/>
        </p:nvCxnSpPr>
        <p:spPr>
          <a:xfrm flipH="1">
            <a:off x="2362200" y="3124200"/>
            <a:ext cx="2012272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2822D1AD-1B05-4BB0-AC13-7FB28B6ABD94}"/>
              </a:ext>
            </a:extLst>
          </p:cNvPr>
          <p:cNvCxnSpPr>
            <a:cxnSpLocks/>
          </p:cNvCxnSpPr>
          <p:nvPr/>
        </p:nvCxnSpPr>
        <p:spPr>
          <a:xfrm>
            <a:off x="4541720" y="2828278"/>
            <a:ext cx="1173280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C9318DCD-D93D-45FA-9DB8-79B0366DD81A}"/>
              </a:ext>
            </a:extLst>
          </p:cNvPr>
          <p:cNvCxnSpPr>
            <a:cxnSpLocks/>
          </p:cNvCxnSpPr>
          <p:nvPr/>
        </p:nvCxnSpPr>
        <p:spPr>
          <a:xfrm>
            <a:off x="5155120" y="2590800"/>
            <a:ext cx="559880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FAF012AB-4162-4099-957C-E47FB16705E5}"/>
              </a:ext>
            </a:extLst>
          </p:cNvPr>
          <p:cNvCxnSpPr>
            <a:cxnSpLocks/>
          </p:cNvCxnSpPr>
          <p:nvPr/>
        </p:nvCxnSpPr>
        <p:spPr>
          <a:xfrm>
            <a:off x="5334000" y="2259366"/>
            <a:ext cx="381000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CFE4F368-6806-43DF-9313-F09810D87B0C}"/>
              </a:ext>
            </a:extLst>
          </p:cNvPr>
          <p:cNvSpPr/>
          <p:nvPr/>
        </p:nvSpPr>
        <p:spPr>
          <a:xfrm>
            <a:off x="5208234" y="4343400"/>
            <a:ext cx="228601" cy="228598"/>
          </a:xfrm>
          <a:prstGeom prst="ellipse">
            <a:avLst/>
          </a:prstGeom>
          <a:noFill/>
          <a:ln>
            <a:solidFill>
              <a:srgbClr val="DF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0DBCCCC1-FDEA-49C5-BF79-B821506CDE41}"/>
              </a:ext>
            </a:extLst>
          </p:cNvPr>
          <p:cNvCxnSpPr>
            <a:cxnSpLocks/>
            <a:stCxn id="43" idx="6"/>
          </p:cNvCxnSpPr>
          <p:nvPr/>
        </p:nvCxnSpPr>
        <p:spPr>
          <a:xfrm flipV="1">
            <a:off x="5436835" y="4446235"/>
            <a:ext cx="278165" cy="11464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E93EABA0-1E22-4915-A34D-8B6FED8092B2}"/>
              </a:ext>
            </a:extLst>
          </p:cNvPr>
          <p:cNvCxnSpPr>
            <a:cxnSpLocks/>
          </p:cNvCxnSpPr>
          <p:nvPr/>
        </p:nvCxnSpPr>
        <p:spPr>
          <a:xfrm>
            <a:off x="5054060" y="5867400"/>
            <a:ext cx="660940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69267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DF4614A-12DF-4094-A283-3DA652FFD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p.</a:t>
            </a:r>
            <a:fld id="{49E645C3-8EBB-4946-A723-07224FE8624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36D029F-57B3-40A9-8AC9-52A08438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80B79"/>
                </a:solidFill>
              </a:rPr>
              <a:t>Questions, Comments, and Feedback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7485F8-0B39-49BC-AA75-F0B60DB2BA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Altrix Medical, LLC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89223E-D8B1-4427-BE9C-0A07A201669A}"/>
              </a:ext>
            </a:extLst>
          </p:cNvPr>
          <p:cNvSpPr txBox="1"/>
          <p:nvPr/>
        </p:nvSpPr>
        <p:spPr>
          <a:xfrm>
            <a:off x="1295400" y="3352784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naloxofind.feedback@altrixmedical.com</a:t>
            </a:r>
          </a:p>
        </p:txBody>
      </p:sp>
    </p:spTree>
    <p:extLst>
      <p:ext uri="{BB962C8B-B14F-4D97-AF65-F5344CB8AC3E}">
        <p14:creationId xmlns:p14="http://schemas.microsoft.com/office/powerpoint/2010/main" val="72225673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50370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/>
          </p:cNvSpPr>
          <p:nvPr>
            <p:ph type="title"/>
          </p:nvPr>
        </p:nvSpPr>
        <p:spPr>
          <a:xfrm>
            <a:off x="228600" y="292100"/>
            <a:ext cx="8686800" cy="1143000"/>
          </a:xfrm>
        </p:spPr>
        <p:txBody>
          <a:bodyPr/>
          <a:lstStyle/>
          <a:p>
            <a:r>
              <a:rPr lang="en-US" dirty="0">
                <a:solidFill>
                  <a:srgbClr val="780B79"/>
                </a:solidFill>
              </a:rPr>
              <a:t>Background</a:t>
            </a:r>
          </a:p>
        </p:txBody>
      </p:sp>
      <p:sp>
        <p:nvSpPr>
          <p:cNvPr id="1183747" name="Rectangle 3"/>
          <p:cNvSpPr>
            <a:spLocks noGrp="1"/>
          </p:cNvSpPr>
          <p:nvPr>
            <p:ph idx="1"/>
          </p:nvPr>
        </p:nvSpPr>
        <p:spPr>
          <a:xfrm>
            <a:off x="304800" y="1600201"/>
            <a:ext cx="8458200" cy="3810000"/>
          </a:xfrm>
        </p:spPr>
        <p:txBody>
          <a:bodyPr/>
          <a:lstStyle/>
          <a:p>
            <a:pPr marL="457200" lvl="1" indent="-342900">
              <a:buClr>
                <a:srgbClr val="DF3480"/>
              </a:buClr>
            </a:pPr>
            <a:r>
              <a:rPr lang="en-US" sz="1800" dirty="0"/>
              <a:t>NaloxoFind is a free app for Apple and Android smartphones.</a:t>
            </a:r>
          </a:p>
          <a:p>
            <a:pPr marL="457200" lvl="1" indent="-342900">
              <a:buClr>
                <a:srgbClr val="DF3480"/>
              </a:buClr>
            </a:pPr>
            <a:r>
              <a:rPr lang="en-US" sz="1800" dirty="0"/>
              <a:t>The app enables anyone around an overdose victim to send anonymous requests to nearby naloxone carriers.</a:t>
            </a:r>
          </a:p>
          <a:p>
            <a:pPr marL="457200" lvl="1" indent="-342900">
              <a:buClr>
                <a:srgbClr val="DF3480"/>
              </a:buClr>
            </a:pPr>
            <a:r>
              <a:rPr lang="en-US" sz="1800" dirty="0"/>
              <a:t>When a request is made, all registered naloxone carriers nearby are notified and the requestor is prompted to dial 911. </a:t>
            </a:r>
          </a:p>
          <a:p>
            <a:pPr marL="457200" lvl="1" indent="-342900">
              <a:buClr>
                <a:srgbClr val="DF3480"/>
              </a:buClr>
            </a:pPr>
            <a:r>
              <a:rPr lang="en-US" sz="1800" dirty="0"/>
              <a:t>If a registered naloxone carrier accepts an alert request, the app automatically guides them to the patient, enabling timely administration naloxone. </a:t>
            </a:r>
          </a:p>
          <a:p>
            <a:pPr marL="457200" lvl="1" indent="-342900">
              <a:buClr>
                <a:srgbClr val="DF3480"/>
              </a:buClr>
            </a:pPr>
            <a:r>
              <a:rPr lang="en-US" sz="1800" dirty="0"/>
              <a:t>NaloxoFind also shows registered public naloxone locations (e.g., wall mounted naloxone) within a two mile radius.</a:t>
            </a:r>
          </a:p>
          <a:p>
            <a:pPr marL="457200" lvl="1" indent="-342900">
              <a:buClr>
                <a:srgbClr val="DF3480"/>
              </a:buClr>
            </a:pPr>
            <a:r>
              <a:rPr lang="en-US" sz="1800" dirty="0"/>
              <a:t>Purpose of NaloxoFind is to augment – not replace - the 911 EMS system.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p.</a:t>
            </a:r>
            <a:fld id="{D6AAD7A1-248B-4D7C-BE12-A1B1734C54A7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76200" y="6455145"/>
            <a:ext cx="3276600" cy="365125"/>
          </a:xfrm>
        </p:spPr>
        <p:txBody>
          <a:bodyPr/>
          <a:lstStyle/>
          <a:p>
            <a:r>
              <a:rPr lang="en-US" dirty="0" smtClean="0"/>
              <a:t>Altrix Medical,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63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CD3DABB-F803-4493-B5B1-55F4D0A84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95" y="1600201"/>
            <a:ext cx="8839200" cy="761999"/>
          </a:xfrm>
        </p:spPr>
        <p:txBody>
          <a:bodyPr/>
          <a:lstStyle/>
          <a:p>
            <a:pPr marL="114300" lvl="1" indent="0" algn="ctr">
              <a:buClr>
                <a:srgbClr val="DF3480"/>
              </a:buClr>
              <a:buNone/>
            </a:pPr>
            <a:r>
              <a:rPr lang="en-US" sz="1800" dirty="0"/>
              <a:t>NaloxoFind is available on the Apple App Store and on Google Play – search for “NaloxoFind” or point your smartphone camera at the barcode below.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DF4614A-12DF-4094-A283-3DA652FFD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p.</a:t>
            </a:r>
            <a:fld id="{49E645C3-8EBB-4946-A723-07224FE862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36D029F-57B3-40A9-8AC9-52A08438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80B79"/>
                </a:solidFill>
              </a:rPr>
              <a:t>Installation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7485F8-0B39-49BC-AA75-F0B60DB2BA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4262" y="6383337"/>
            <a:ext cx="2522738" cy="365125"/>
          </a:xfrm>
        </p:spPr>
        <p:txBody>
          <a:bodyPr/>
          <a:lstStyle/>
          <a:p>
            <a:r>
              <a:rPr lang="en-US" dirty="0" smtClean="0"/>
              <a:t>Altrix Medical, LLC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E57972-3192-42F0-83A2-F748BDF67F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6667"/>
          <a:stretch/>
        </p:blipFill>
        <p:spPr>
          <a:xfrm>
            <a:off x="3143250" y="2667000"/>
            <a:ext cx="2857500" cy="243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60CDAE-FFAF-4BED-A965-5FFC32817F77}"/>
              </a:ext>
            </a:extLst>
          </p:cNvPr>
          <p:cNvSpPr txBox="1"/>
          <p:nvPr/>
        </p:nvSpPr>
        <p:spPr>
          <a:xfrm>
            <a:off x="762000" y="555234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Point your smartphone’s camera at the above picture to install NaloxoFind.</a:t>
            </a:r>
          </a:p>
        </p:txBody>
      </p:sp>
    </p:spTree>
    <p:extLst>
      <p:ext uri="{BB962C8B-B14F-4D97-AF65-F5344CB8AC3E}">
        <p14:creationId xmlns:p14="http://schemas.microsoft.com/office/powerpoint/2010/main" val="2115818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CD3DABB-F803-4493-B5B1-55F4D0A84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342900">
              <a:buClr>
                <a:srgbClr val="DF3480"/>
              </a:buClr>
            </a:pPr>
            <a:r>
              <a:rPr lang="en-US" sz="2400" dirty="0">
                <a:solidFill>
                  <a:srgbClr val="780B79"/>
                </a:solidFill>
              </a:rPr>
              <a:t>Anonymous bystanders </a:t>
            </a:r>
            <a:r>
              <a:rPr lang="en-US" sz="2400" dirty="0"/>
              <a:t>are users who have downloaded the app but have not registered as naloxone carriers. </a:t>
            </a:r>
            <a:br>
              <a:rPr lang="en-US" sz="2400" dirty="0"/>
            </a:br>
            <a:endParaRPr lang="en-US" sz="2400" dirty="0"/>
          </a:p>
          <a:p>
            <a:pPr marL="457200" lvl="1" indent="-342900">
              <a:buClr>
                <a:srgbClr val="DF3480"/>
              </a:buClr>
            </a:pPr>
            <a:r>
              <a:rPr lang="en-US" sz="2400" dirty="0">
                <a:solidFill>
                  <a:srgbClr val="780B79"/>
                </a:solidFill>
              </a:rPr>
              <a:t>Registered naloxone carriers </a:t>
            </a:r>
            <a:r>
              <a:rPr lang="en-US" sz="2400" dirty="0"/>
              <a:t>have registered with the app and will be alerted if a nearby user requests help.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DF4614A-12DF-4094-A283-3DA652FFD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p.</a:t>
            </a:r>
            <a:fld id="{49E645C3-8EBB-4946-A723-07224FE862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36D029F-57B3-40A9-8AC9-52A08438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80B79"/>
                </a:solidFill>
              </a:rPr>
              <a:t>NaloxoFind User Types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7485F8-0B39-49BC-AA75-F0B60DB2BA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Altrix Medical,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12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CD3DABB-F803-4493-B5B1-55F4D0A84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2438400"/>
            <a:ext cx="5181600" cy="3988777"/>
          </a:xfrm>
        </p:spPr>
        <p:txBody>
          <a:bodyPr/>
          <a:lstStyle/>
          <a:p>
            <a:pPr marL="457200" lvl="1" indent="-342900">
              <a:buClr>
                <a:srgbClr val="DF3480"/>
              </a:buClr>
            </a:pPr>
            <a:r>
              <a:rPr lang="en-US" sz="2400" dirty="0"/>
              <a:t>Browse registered locations; registered carriers are hidden until a request is accepted.</a:t>
            </a:r>
          </a:p>
          <a:p>
            <a:pPr marL="457200" lvl="1" indent="-342900">
              <a:buClr>
                <a:srgbClr val="DF3480"/>
              </a:buClr>
            </a:pPr>
            <a:endParaRPr lang="en-US" sz="2400" dirty="0"/>
          </a:p>
          <a:p>
            <a:pPr marL="457200" lvl="1" indent="-342900">
              <a:buClr>
                <a:srgbClr val="DF3480"/>
              </a:buClr>
            </a:pPr>
            <a:endParaRPr lang="en-US" sz="2400" dirty="0"/>
          </a:p>
          <a:p>
            <a:pPr marL="457200" lvl="1" indent="-342900">
              <a:buClr>
                <a:srgbClr val="DF3480"/>
              </a:buClr>
            </a:pPr>
            <a:r>
              <a:rPr lang="en-US" sz="2400" dirty="0"/>
              <a:t>Set phone number that will be displayed to responders when Get Help button is pressed.</a:t>
            </a:r>
          </a:p>
          <a:p>
            <a:pPr marL="114300" lvl="1" indent="0">
              <a:buClr>
                <a:srgbClr val="DF3480"/>
              </a:buClr>
              <a:buNone/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DF4614A-12DF-4094-A283-3DA652FFD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p.</a:t>
            </a:r>
            <a:fld id="{49E645C3-8EBB-4946-A723-07224FE862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36D029F-57B3-40A9-8AC9-52A08438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92100"/>
            <a:ext cx="8686800" cy="1143000"/>
          </a:xfrm>
        </p:spPr>
        <p:txBody>
          <a:bodyPr/>
          <a:lstStyle/>
          <a:p>
            <a:r>
              <a:rPr lang="en-US" dirty="0">
                <a:solidFill>
                  <a:srgbClr val="780B79"/>
                </a:solidFill>
              </a:rPr>
              <a:t>Bystander Usage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7485F8-0B39-49BC-AA75-F0B60DB2BA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Altrix Medical, LLC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0E9D61-5AA2-4593-AE65-AE1F1F446A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58657"/>
            <a:ext cx="2320558" cy="41275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7E2D64C1-8E3D-47BB-A167-02597CC908D9}"/>
              </a:ext>
            </a:extLst>
          </p:cNvPr>
          <p:cNvCxnSpPr>
            <a:cxnSpLocks/>
          </p:cNvCxnSpPr>
          <p:nvPr/>
        </p:nvCxnSpPr>
        <p:spPr>
          <a:xfrm flipV="1">
            <a:off x="2667000" y="2819400"/>
            <a:ext cx="1295400" cy="175260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71CB6675-28A5-4D1F-A837-5D916F284599}"/>
              </a:ext>
            </a:extLst>
          </p:cNvPr>
          <p:cNvCxnSpPr>
            <a:cxnSpLocks/>
          </p:cNvCxnSpPr>
          <p:nvPr/>
        </p:nvCxnSpPr>
        <p:spPr>
          <a:xfrm>
            <a:off x="2743200" y="4995557"/>
            <a:ext cx="1219200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073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CD3DABB-F803-4493-B5B1-55F4D0A84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731" y="1828800"/>
            <a:ext cx="3581399" cy="4267200"/>
          </a:xfrm>
        </p:spPr>
        <p:txBody>
          <a:bodyPr/>
          <a:lstStyle/>
          <a:p>
            <a:pPr marL="457200" lvl="1" indent="-342900">
              <a:buClr>
                <a:srgbClr val="DF3480"/>
              </a:buClr>
            </a:pPr>
            <a:endParaRPr lang="en-US" sz="1400" dirty="0"/>
          </a:p>
          <a:p>
            <a:pPr marL="457200" lvl="1" indent="-342900">
              <a:spcBef>
                <a:spcPts val="1800"/>
              </a:spcBef>
              <a:buClr>
                <a:srgbClr val="DF3480"/>
              </a:buClr>
            </a:pPr>
            <a:r>
              <a:rPr lang="en-US" sz="1400" dirty="0"/>
              <a:t>Cancel request.</a:t>
            </a:r>
          </a:p>
          <a:p>
            <a:pPr marL="457200" lvl="1" indent="-342900">
              <a:buClr>
                <a:srgbClr val="DF3480"/>
              </a:buClr>
            </a:pPr>
            <a:r>
              <a:rPr lang="en-US" sz="1400" dirty="0"/>
              <a:t>Registered public location.</a:t>
            </a:r>
          </a:p>
          <a:p>
            <a:pPr marL="457200" lvl="1" indent="-342900">
              <a:spcBef>
                <a:spcPts val="1200"/>
              </a:spcBef>
              <a:buClr>
                <a:srgbClr val="DF3480"/>
              </a:buClr>
            </a:pPr>
            <a:r>
              <a:rPr lang="en-US" sz="1400" dirty="0"/>
              <a:t>You are here.</a:t>
            </a:r>
          </a:p>
          <a:p>
            <a:pPr marL="457200" lvl="1" indent="-342900">
              <a:spcBef>
                <a:spcPts val="1200"/>
              </a:spcBef>
              <a:buClr>
                <a:srgbClr val="DF3480"/>
              </a:buClr>
            </a:pPr>
            <a:r>
              <a:rPr lang="en-US" sz="1400" dirty="0"/>
              <a:t>Carrier who has accepted a request. </a:t>
            </a:r>
          </a:p>
          <a:p>
            <a:pPr marL="457200" lvl="1" indent="-342900">
              <a:buClr>
                <a:srgbClr val="DF3480"/>
              </a:buClr>
            </a:pPr>
            <a:endParaRPr lang="en-US" sz="1400" dirty="0"/>
          </a:p>
          <a:p>
            <a:pPr marL="457200" lvl="1" indent="-342900">
              <a:buClr>
                <a:srgbClr val="DF3480"/>
              </a:buClr>
            </a:pPr>
            <a:endParaRPr lang="en-US" sz="1400" dirty="0"/>
          </a:p>
          <a:p>
            <a:pPr marL="457200" lvl="1" indent="-342900">
              <a:buClr>
                <a:srgbClr val="DF3480"/>
              </a:buClr>
            </a:pPr>
            <a:r>
              <a:rPr lang="en-US" sz="1400" dirty="0"/>
              <a:t>Call this person.</a:t>
            </a:r>
          </a:p>
          <a:p>
            <a:pPr marL="114300" lvl="1" indent="0">
              <a:buClr>
                <a:srgbClr val="DF3480"/>
              </a:buClr>
              <a:buNone/>
            </a:pP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pPr marL="457200" lvl="1" indent="-342900">
              <a:spcBef>
                <a:spcPts val="1000"/>
              </a:spcBef>
              <a:buClr>
                <a:srgbClr val="DF3480"/>
              </a:buClr>
            </a:pPr>
            <a:r>
              <a:rPr lang="en-US" sz="1400" dirty="0"/>
              <a:t>Group chat messaging between requestor and all responders.</a:t>
            </a:r>
          </a:p>
          <a:p>
            <a:pPr marL="457200" lvl="1" indent="-342900">
              <a:buClr>
                <a:srgbClr val="DF3480"/>
              </a:buClr>
            </a:pPr>
            <a:endParaRPr lang="en-US" sz="2400" dirty="0"/>
          </a:p>
          <a:p>
            <a:pPr marL="114300" lvl="1" indent="0">
              <a:buClr>
                <a:srgbClr val="DF3480"/>
              </a:buClr>
              <a:buNone/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DF4614A-12DF-4094-A283-3DA652FFD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p.</a:t>
            </a:r>
            <a:fld id="{49E645C3-8EBB-4946-A723-07224FE862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36D029F-57B3-40A9-8AC9-52A08438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92100"/>
            <a:ext cx="8686800" cy="1143000"/>
          </a:xfrm>
        </p:spPr>
        <p:txBody>
          <a:bodyPr/>
          <a:lstStyle/>
          <a:p>
            <a:r>
              <a:rPr lang="en-US" dirty="0">
                <a:solidFill>
                  <a:srgbClr val="780B79"/>
                </a:solidFill>
              </a:rPr>
              <a:t>Bystander Usage – Get Help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7485F8-0B39-49BC-AA75-F0B60DB2BA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Altrix Medical, LLC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0E9D61-5AA2-4593-AE65-AE1F1F446A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3" y="2209799"/>
            <a:ext cx="2109413" cy="375194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7E2D64C1-8E3D-47BB-A167-02597CC908D9}"/>
              </a:ext>
            </a:extLst>
          </p:cNvPr>
          <p:cNvCxnSpPr>
            <a:cxnSpLocks/>
          </p:cNvCxnSpPr>
          <p:nvPr/>
        </p:nvCxnSpPr>
        <p:spPr>
          <a:xfrm>
            <a:off x="2133600" y="3657600"/>
            <a:ext cx="838200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C194B7-EC9B-4F0D-B614-B2245DF69C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67" y="2197221"/>
            <a:ext cx="2110468" cy="375194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0937118A-CFBD-468F-A608-2230EE9E6962}"/>
              </a:ext>
            </a:extLst>
          </p:cNvPr>
          <p:cNvCxnSpPr>
            <a:cxnSpLocks/>
          </p:cNvCxnSpPr>
          <p:nvPr/>
        </p:nvCxnSpPr>
        <p:spPr>
          <a:xfrm flipV="1">
            <a:off x="4063601" y="3804824"/>
            <a:ext cx="1440555" cy="18364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90D75478-56C9-4D73-9F8C-E69CCEAF149E}"/>
              </a:ext>
            </a:extLst>
          </p:cNvPr>
          <p:cNvCxnSpPr>
            <a:cxnSpLocks/>
          </p:cNvCxnSpPr>
          <p:nvPr/>
        </p:nvCxnSpPr>
        <p:spPr>
          <a:xfrm>
            <a:off x="4290606" y="3303234"/>
            <a:ext cx="1195794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3D5C680-75E7-49DD-86CC-95C7E53E8A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266" y="2788136"/>
            <a:ext cx="231828" cy="231828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3836E3F9-0905-424E-A3FA-3E22568D8521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4628094" y="2904050"/>
            <a:ext cx="876062" cy="6163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BCEB8316-7B03-41DF-AB49-63E713A4A118}"/>
              </a:ext>
            </a:extLst>
          </p:cNvPr>
          <p:cNvCxnSpPr>
            <a:cxnSpLocks/>
          </p:cNvCxnSpPr>
          <p:nvPr/>
        </p:nvCxnSpPr>
        <p:spPr>
          <a:xfrm>
            <a:off x="5155402" y="5730657"/>
            <a:ext cx="348754" cy="1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29F0BFCF-BFE0-45BF-8ACC-AE17B0A8E768}"/>
              </a:ext>
            </a:extLst>
          </p:cNvPr>
          <p:cNvCxnSpPr>
            <a:cxnSpLocks/>
          </p:cNvCxnSpPr>
          <p:nvPr/>
        </p:nvCxnSpPr>
        <p:spPr>
          <a:xfrm>
            <a:off x="5155402" y="4738863"/>
            <a:ext cx="348754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1F6D26B6-F8E6-4F66-967B-3FA1DD5F2F5E}"/>
              </a:ext>
            </a:extLst>
          </p:cNvPr>
          <p:cNvSpPr/>
          <p:nvPr/>
        </p:nvSpPr>
        <p:spPr>
          <a:xfrm>
            <a:off x="4942840" y="4653280"/>
            <a:ext cx="165835" cy="179199"/>
          </a:xfrm>
          <a:prstGeom prst="ellipse">
            <a:avLst/>
          </a:prstGeom>
          <a:noFill/>
          <a:ln>
            <a:solidFill>
              <a:srgbClr val="DF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090BEBC6-4F97-4640-8E09-993E8261FBF8}"/>
              </a:ext>
            </a:extLst>
          </p:cNvPr>
          <p:cNvCxnSpPr>
            <a:cxnSpLocks/>
          </p:cNvCxnSpPr>
          <p:nvPr/>
        </p:nvCxnSpPr>
        <p:spPr>
          <a:xfrm>
            <a:off x="5123085" y="2547554"/>
            <a:ext cx="438031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512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CD3DABB-F803-4493-B5B1-55F4D0A84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95" y="1582906"/>
            <a:ext cx="8769305" cy="950234"/>
          </a:xfrm>
        </p:spPr>
        <p:txBody>
          <a:bodyPr/>
          <a:lstStyle/>
          <a:p>
            <a:pPr marL="114300" lvl="1" indent="0">
              <a:buClr>
                <a:srgbClr val="DF3480"/>
              </a:buClr>
              <a:buNone/>
            </a:pPr>
            <a:r>
              <a:rPr lang="en-US" sz="1800" dirty="0"/>
              <a:t>Verify that you are a naloxone carrier by scanning the barcode on your naloxone using your camera’s phone.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DF4614A-12DF-4094-A283-3DA652FFD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p.</a:t>
            </a:r>
            <a:fld id="{49E645C3-8EBB-4946-A723-07224FE862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36D029F-57B3-40A9-8AC9-52A08438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94105"/>
            <a:ext cx="8686800" cy="1143000"/>
          </a:xfrm>
        </p:spPr>
        <p:txBody>
          <a:bodyPr/>
          <a:lstStyle/>
          <a:p>
            <a:r>
              <a:rPr lang="en-US" dirty="0">
                <a:solidFill>
                  <a:srgbClr val="780B79"/>
                </a:solidFill>
              </a:rPr>
              <a:t>Naloxone Carrier - Registration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7485F8-0B39-49BC-AA75-F0B60DB2BA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Altrix Medical, LLC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0E9D61-5AA2-4593-AE65-AE1F1F446A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4" y="2667002"/>
            <a:ext cx="1932947" cy="343806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7E2D64C1-8E3D-47BB-A167-02597CC908D9}"/>
              </a:ext>
            </a:extLst>
          </p:cNvPr>
          <p:cNvCxnSpPr>
            <a:cxnSpLocks/>
          </p:cNvCxnSpPr>
          <p:nvPr/>
        </p:nvCxnSpPr>
        <p:spPr>
          <a:xfrm>
            <a:off x="1818641" y="5791200"/>
            <a:ext cx="543559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49DEBE0-545D-45BC-9234-F8284FFAB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36" y="4288659"/>
            <a:ext cx="1873027" cy="1783121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AB5A709C-70BF-4DF0-AC3A-C8998FDB91E3}"/>
              </a:ext>
            </a:extLst>
          </p:cNvPr>
          <p:cNvCxnSpPr>
            <a:cxnSpLocks/>
          </p:cNvCxnSpPr>
          <p:nvPr/>
        </p:nvCxnSpPr>
        <p:spPr>
          <a:xfrm>
            <a:off x="3124200" y="5821437"/>
            <a:ext cx="1447800" cy="11097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A445D20-1BB5-4B22-B909-349F24FA4C47}"/>
              </a:ext>
            </a:extLst>
          </p:cNvPr>
          <p:cNvGrpSpPr/>
          <p:nvPr/>
        </p:nvGrpSpPr>
        <p:grpSpPr>
          <a:xfrm>
            <a:off x="4601259" y="3925620"/>
            <a:ext cx="1842857" cy="2206217"/>
            <a:chOff x="6234343" y="3471005"/>
            <a:chExt cx="1981200" cy="246901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138D22D5-B857-4715-95C1-FCC42D1A0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343" y="3471005"/>
              <a:ext cx="1981200" cy="246901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0D02B343-3055-408B-9C45-031556FFB5E2}"/>
                </a:ext>
              </a:extLst>
            </p:cNvPr>
            <p:cNvSpPr/>
            <p:nvPr/>
          </p:nvSpPr>
          <p:spPr>
            <a:xfrm>
              <a:off x="6629400" y="4038600"/>
              <a:ext cx="1066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F34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A4DCE5A-4802-4A83-9E3E-33EDEBD82C4E}"/>
                </a:ext>
              </a:extLst>
            </p:cNvPr>
            <p:cNvSpPr txBox="1"/>
            <p:nvPr/>
          </p:nvSpPr>
          <p:spPr>
            <a:xfrm>
              <a:off x="6772922" y="4114800"/>
              <a:ext cx="838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Barcode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466BD66-EE52-4497-BDD5-F88F3F2FD1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4"/>
          <a:stretch/>
        </p:blipFill>
        <p:spPr>
          <a:xfrm>
            <a:off x="6866060" y="3925620"/>
            <a:ext cx="2094140" cy="2206217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1584871E-E21B-45AA-B3DD-CBD4A2725911}"/>
              </a:ext>
            </a:extLst>
          </p:cNvPr>
          <p:cNvCxnSpPr>
            <a:cxnSpLocks/>
          </p:cNvCxnSpPr>
          <p:nvPr/>
        </p:nvCxnSpPr>
        <p:spPr>
          <a:xfrm>
            <a:off x="6324600" y="5735715"/>
            <a:ext cx="457200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xmlns="" id="{4EAD5F74-204A-48CF-A141-E23CDABDE1F4}"/>
              </a:ext>
            </a:extLst>
          </p:cNvPr>
          <p:cNvSpPr txBox="1">
            <a:spLocks/>
          </p:cNvSpPr>
          <p:nvPr/>
        </p:nvSpPr>
        <p:spPr bwMode="auto">
          <a:xfrm>
            <a:off x="2055649" y="2289671"/>
            <a:ext cx="6679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100000"/>
              </a:spcBef>
              <a:spcAft>
                <a:spcPct val="50000"/>
              </a:spcAft>
              <a:buFont typeface="Arial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575" indent="-168275" algn="l" rtl="0" fontAlgn="ctr">
              <a:spcBef>
                <a:spcPct val="0"/>
              </a:spcBef>
              <a:spcAft>
                <a:spcPct val="50000"/>
              </a:spcAft>
              <a:buClr>
                <a:srgbClr val="E64035"/>
              </a:buClr>
              <a:buSzPct val="15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573088" indent="-117475" algn="l" rtl="0" fontAlgn="ctr">
              <a:spcBef>
                <a:spcPct val="0"/>
              </a:spcBef>
              <a:spcAft>
                <a:spcPct val="50000"/>
              </a:spcAft>
              <a:buClr>
                <a:srgbClr val="E64035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136650" indent="-227013" algn="l" rtl="0" fontAlgn="base">
              <a:spcBef>
                <a:spcPct val="20000"/>
              </a:spcBef>
              <a:spcAft>
                <a:spcPct val="0"/>
              </a:spcAft>
              <a:buClr>
                <a:srgbClr val="E64035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4pPr>
            <a:lvl5pPr marL="1476375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E64035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5pPr>
            <a:lvl6pPr marL="19335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6pPr>
            <a:lvl7pPr marL="23907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7pPr>
            <a:lvl8pPr marL="28479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8pPr>
            <a:lvl9pPr marL="33051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9pPr>
          </a:lstStyle>
          <a:p>
            <a:pPr lvl="2">
              <a:buClr>
                <a:srgbClr val="DF3480"/>
              </a:buClr>
            </a:pPr>
            <a:r>
              <a:rPr lang="en-US" sz="1600" kern="0" dirty="0"/>
              <a:t> Login with Facebook or</a:t>
            </a:r>
          </a:p>
          <a:p>
            <a:pPr lvl="2">
              <a:buClr>
                <a:srgbClr val="DF3480"/>
              </a:buClr>
            </a:pPr>
            <a:r>
              <a:rPr lang="en-US" sz="1600" kern="0" dirty="0"/>
              <a:t> Click “Register” to create a new account (email verification required).</a:t>
            </a:r>
          </a:p>
          <a:p>
            <a:pPr lvl="2">
              <a:buClr>
                <a:srgbClr val="DF3480"/>
              </a:buClr>
            </a:pPr>
            <a:r>
              <a:rPr lang="en-US" sz="1600" kern="0" dirty="0"/>
              <a:t> Click “Yes” to allow </a:t>
            </a:r>
            <a:r>
              <a:rPr lang="en-US" sz="1600" kern="0" dirty="0" err="1"/>
              <a:t>Naloxofind</a:t>
            </a:r>
            <a:r>
              <a:rPr lang="en-US" sz="1600" kern="0" dirty="0"/>
              <a:t>  to provide alerts and access </a:t>
            </a:r>
            <a:r>
              <a:rPr lang="en-US" sz="1600" kern="0" dirty="0" smtClean="0"/>
              <a:t>to your </a:t>
            </a:r>
            <a:r>
              <a:rPr lang="en-US" sz="1600" kern="0" dirty="0"/>
              <a:t>motion.</a:t>
            </a:r>
            <a:endParaRPr lang="en-US" sz="3200" kern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E1FF034-1D55-9347-9962-D0496734ABDC}"/>
              </a:ext>
            </a:extLst>
          </p:cNvPr>
          <p:cNvSpPr/>
          <p:nvPr/>
        </p:nvSpPr>
        <p:spPr>
          <a:xfrm>
            <a:off x="819863" y="6086692"/>
            <a:ext cx="457200" cy="526439"/>
          </a:xfrm>
          <a:prstGeom prst="ellipse">
            <a:avLst/>
          </a:prstGeom>
          <a:solidFill>
            <a:srgbClr val="780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D2FCCDB-93E3-8745-B2DB-5C157A083C42}"/>
              </a:ext>
            </a:extLst>
          </p:cNvPr>
          <p:cNvSpPr/>
          <p:nvPr/>
        </p:nvSpPr>
        <p:spPr>
          <a:xfrm>
            <a:off x="3111749" y="6078829"/>
            <a:ext cx="457200" cy="526439"/>
          </a:xfrm>
          <a:prstGeom prst="ellipse">
            <a:avLst/>
          </a:prstGeom>
          <a:solidFill>
            <a:srgbClr val="780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2E5F0A4-28CA-664C-A401-D6691317D17F}"/>
              </a:ext>
            </a:extLst>
          </p:cNvPr>
          <p:cNvSpPr/>
          <p:nvPr/>
        </p:nvSpPr>
        <p:spPr>
          <a:xfrm>
            <a:off x="5294087" y="6085473"/>
            <a:ext cx="457200" cy="526439"/>
          </a:xfrm>
          <a:prstGeom prst="ellipse">
            <a:avLst/>
          </a:prstGeom>
          <a:solidFill>
            <a:srgbClr val="780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145231D-E14B-9645-8B3F-A30D24EF66DD}"/>
              </a:ext>
            </a:extLst>
          </p:cNvPr>
          <p:cNvSpPr/>
          <p:nvPr/>
        </p:nvSpPr>
        <p:spPr>
          <a:xfrm>
            <a:off x="7684530" y="6116459"/>
            <a:ext cx="457200" cy="526439"/>
          </a:xfrm>
          <a:prstGeom prst="ellipse">
            <a:avLst/>
          </a:prstGeom>
          <a:solidFill>
            <a:srgbClr val="780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49082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CD3DABB-F803-4493-B5B1-55F4D0A84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475" y="2141256"/>
            <a:ext cx="2798983" cy="3573743"/>
          </a:xfrm>
          <a:ln>
            <a:solidFill>
              <a:srgbClr val="DF3480"/>
            </a:solidFill>
          </a:ln>
        </p:spPr>
        <p:txBody>
          <a:bodyPr/>
          <a:lstStyle/>
          <a:p>
            <a:pPr lvl="1">
              <a:buClr>
                <a:srgbClr val="DF3480"/>
              </a:buClr>
            </a:pPr>
            <a:r>
              <a:rPr lang="en-US" sz="1400" dirty="0"/>
              <a:t>Fixed location: Drop a pin at a specific location to be alerted if help is requested within a radius you specify. </a:t>
            </a:r>
          </a:p>
          <a:p>
            <a:pPr lvl="1">
              <a:buClr>
                <a:srgbClr val="DF3480"/>
              </a:buClr>
            </a:pPr>
            <a:r>
              <a:rPr lang="en-US" sz="1400" dirty="0"/>
              <a:t>Click “Find Address” and select an alert radius to drop the pin at a certain place (e.g., “Liberty Island”).</a:t>
            </a:r>
          </a:p>
          <a:p>
            <a:pPr lvl="1">
              <a:buClr>
                <a:srgbClr val="DF3480"/>
              </a:buClr>
            </a:pPr>
            <a:r>
              <a:rPr lang="en-US" sz="1400" dirty="0"/>
              <a:t>Drag the screen or pin to position by hand.</a:t>
            </a:r>
          </a:p>
          <a:p>
            <a:pPr lvl="1">
              <a:buClr>
                <a:srgbClr val="DF3480"/>
              </a:buClr>
            </a:pPr>
            <a:r>
              <a:rPr lang="en-US" sz="1400" dirty="0"/>
              <a:t> Save Location Setting.</a:t>
            </a:r>
          </a:p>
          <a:p>
            <a:pPr lvl="1">
              <a:buClr>
                <a:srgbClr val="DF3480"/>
              </a:buClr>
            </a:pPr>
            <a:r>
              <a:rPr lang="en-US" sz="1400" dirty="0"/>
              <a:t>No location will ever be sent from the device unless you accept a request for help.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DF4614A-12DF-4094-A283-3DA652FFD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p.</a:t>
            </a:r>
            <a:fld id="{49E645C3-8EBB-4946-A723-07224FE862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36D029F-57B3-40A9-8AC9-52A08438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92100"/>
            <a:ext cx="8686800" cy="1143000"/>
          </a:xfrm>
        </p:spPr>
        <p:txBody>
          <a:bodyPr/>
          <a:lstStyle/>
          <a:p>
            <a:r>
              <a:rPr lang="en-US" dirty="0">
                <a:solidFill>
                  <a:srgbClr val="780B79"/>
                </a:solidFill>
              </a:rPr>
              <a:t>Naloxone Carrier – Registration (Cont’d.)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7485F8-0B39-49BC-AA75-F0B60DB2BA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Altrix Medical, LLC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9A48D0-7270-4BCC-AC37-A0A9AD3D9F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4"/>
          <a:stretch/>
        </p:blipFill>
        <p:spPr>
          <a:xfrm>
            <a:off x="328669" y="1703291"/>
            <a:ext cx="2185931" cy="3451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17C9A8-8D95-4DB4-848E-FE0D4C7983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/>
          <a:stretch/>
        </p:blipFill>
        <p:spPr>
          <a:xfrm>
            <a:off x="3200400" y="1750134"/>
            <a:ext cx="2115367" cy="345141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08EC40F-4F30-4397-A0FD-6730587F1BF1}"/>
              </a:ext>
            </a:extLst>
          </p:cNvPr>
          <p:cNvCxnSpPr>
            <a:cxnSpLocks/>
          </p:cNvCxnSpPr>
          <p:nvPr/>
        </p:nvCxnSpPr>
        <p:spPr>
          <a:xfrm>
            <a:off x="2290983" y="4800600"/>
            <a:ext cx="909417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xmlns="" id="{01AA8470-158E-4B9A-8AC9-56E7D2EAE9C7}"/>
              </a:ext>
            </a:extLst>
          </p:cNvPr>
          <p:cNvSpPr txBox="1">
            <a:spLocks/>
          </p:cNvSpPr>
          <p:nvPr/>
        </p:nvSpPr>
        <p:spPr bwMode="auto">
          <a:xfrm>
            <a:off x="228600" y="5410200"/>
            <a:ext cx="5492704" cy="955506"/>
          </a:xfrm>
          <a:prstGeom prst="rect">
            <a:avLst/>
          </a:prstGeom>
          <a:noFill/>
          <a:ln w="9525">
            <a:solidFill>
              <a:srgbClr val="DF34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100000"/>
              </a:spcBef>
              <a:spcAft>
                <a:spcPct val="50000"/>
              </a:spcAft>
              <a:buFont typeface="Arial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575" indent="-168275" algn="l" rtl="0" fontAlgn="ctr">
              <a:spcBef>
                <a:spcPct val="0"/>
              </a:spcBef>
              <a:spcAft>
                <a:spcPct val="50000"/>
              </a:spcAft>
              <a:buClr>
                <a:srgbClr val="E64035"/>
              </a:buClr>
              <a:buSzPct val="15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573088" indent="-117475" algn="l" rtl="0" fontAlgn="ctr">
              <a:spcBef>
                <a:spcPct val="0"/>
              </a:spcBef>
              <a:spcAft>
                <a:spcPct val="50000"/>
              </a:spcAft>
              <a:buClr>
                <a:srgbClr val="E64035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136650" indent="-227013" algn="l" rtl="0" fontAlgn="base">
              <a:spcBef>
                <a:spcPct val="20000"/>
              </a:spcBef>
              <a:spcAft>
                <a:spcPct val="0"/>
              </a:spcAft>
              <a:buClr>
                <a:srgbClr val="E64035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4pPr>
            <a:lvl5pPr marL="1476375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E64035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5pPr>
            <a:lvl6pPr marL="19335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6pPr>
            <a:lvl7pPr marL="23907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7pPr>
            <a:lvl8pPr marL="28479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8pPr>
            <a:lvl9pPr marL="33051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9pPr>
          </a:lstStyle>
          <a:p>
            <a:pPr marL="114300" lvl="1" indent="0">
              <a:buClr>
                <a:srgbClr val="DF3480"/>
              </a:buClr>
              <a:buFontTx/>
              <a:buNone/>
            </a:pPr>
            <a:r>
              <a:rPr lang="en-US" sz="1400" kern="0" dirty="0"/>
              <a:t>Constant tracking (recommended): NaloxoFind monitors your location and alerts you if someone within a two mile radius requests help. No one can see your location or contact you unless you accept a request.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75438902-E85D-4DDA-A1A6-5E5E93146A24}"/>
              </a:ext>
            </a:extLst>
          </p:cNvPr>
          <p:cNvCxnSpPr>
            <a:cxnSpLocks/>
          </p:cNvCxnSpPr>
          <p:nvPr/>
        </p:nvCxnSpPr>
        <p:spPr>
          <a:xfrm>
            <a:off x="762000" y="4933765"/>
            <a:ext cx="0" cy="400235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EC2F08B1-5182-4BAB-BE36-94B69BD63B41}"/>
              </a:ext>
            </a:extLst>
          </p:cNvPr>
          <p:cNvCxnSpPr>
            <a:cxnSpLocks/>
          </p:cNvCxnSpPr>
          <p:nvPr/>
        </p:nvCxnSpPr>
        <p:spPr>
          <a:xfrm>
            <a:off x="5181600" y="3344600"/>
            <a:ext cx="609600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000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DF4614A-12DF-4094-A283-3DA652FFD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p.</a:t>
            </a:r>
            <a:fld id="{49E645C3-8EBB-4946-A723-07224FE862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36D029F-57B3-40A9-8AC9-52A08438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92100"/>
            <a:ext cx="8686800" cy="1143000"/>
          </a:xfrm>
        </p:spPr>
        <p:txBody>
          <a:bodyPr/>
          <a:lstStyle/>
          <a:p>
            <a:r>
              <a:rPr lang="en-US" dirty="0">
                <a:solidFill>
                  <a:srgbClr val="780B79"/>
                </a:solidFill>
              </a:rPr>
              <a:t>Naloxone Carrier – App Navigation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7485F8-0B39-49BC-AA75-F0B60DB2BA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Altrix Medical, LLC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3027CA0-74FD-42FD-83A5-F6FCC5F57D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5978"/>
            <a:ext cx="2256296" cy="4013200"/>
          </a:xfrm>
          <a:prstGeom prst="rect">
            <a:avLst/>
          </a:prstGeom>
        </p:spPr>
      </p:pic>
      <p:sp>
        <p:nvSpPr>
          <p:cNvPr id="17" name="Content Placeholder 1">
            <a:extLst>
              <a:ext uri="{FF2B5EF4-FFF2-40B4-BE49-F238E27FC236}">
                <a16:creationId xmlns:a16="http://schemas.microsoft.com/office/drawing/2014/main" xmlns="" id="{AFAF2842-FB2A-4D5D-A2B9-4F2F16180593}"/>
              </a:ext>
            </a:extLst>
          </p:cNvPr>
          <p:cNvSpPr txBox="1">
            <a:spLocks/>
          </p:cNvSpPr>
          <p:nvPr/>
        </p:nvSpPr>
        <p:spPr bwMode="auto">
          <a:xfrm>
            <a:off x="3259954" y="1995978"/>
            <a:ext cx="4724400" cy="363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100000"/>
              </a:spcBef>
              <a:spcAft>
                <a:spcPct val="50000"/>
              </a:spcAft>
              <a:buFont typeface="Arial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575" indent="-168275" algn="l" rtl="0" fontAlgn="ctr">
              <a:spcBef>
                <a:spcPct val="0"/>
              </a:spcBef>
              <a:spcAft>
                <a:spcPct val="50000"/>
              </a:spcAft>
              <a:buClr>
                <a:srgbClr val="E64035"/>
              </a:buClr>
              <a:buSzPct val="15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573088" indent="-117475" algn="l" rtl="0" fontAlgn="ctr">
              <a:spcBef>
                <a:spcPct val="0"/>
              </a:spcBef>
              <a:spcAft>
                <a:spcPct val="50000"/>
              </a:spcAft>
              <a:buClr>
                <a:srgbClr val="E64035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136650" indent="-227013" algn="l" rtl="0" fontAlgn="base">
              <a:spcBef>
                <a:spcPct val="20000"/>
              </a:spcBef>
              <a:spcAft>
                <a:spcPct val="0"/>
              </a:spcAft>
              <a:buClr>
                <a:srgbClr val="E64035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4pPr>
            <a:lvl5pPr marL="1476375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E64035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5pPr>
            <a:lvl6pPr marL="19335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6pPr>
            <a:lvl7pPr marL="23907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7pPr>
            <a:lvl8pPr marL="28479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8pPr>
            <a:lvl9pPr marL="33051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9pPr>
          </a:lstStyle>
          <a:p>
            <a:pPr lvl="1">
              <a:buClr>
                <a:srgbClr val="DF3480"/>
              </a:buClr>
            </a:pPr>
            <a:r>
              <a:rPr lang="en-US" sz="1400" kern="0" dirty="0"/>
              <a:t>NaloxoFind </a:t>
            </a:r>
            <a:r>
              <a:rPr lang="en-US" sz="1400" kern="0" dirty="0" smtClean="0"/>
              <a:t>Menu.</a:t>
            </a:r>
            <a:endParaRPr lang="en-US" sz="1400" kern="0" dirty="0"/>
          </a:p>
          <a:p>
            <a:pPr lvl="1">
              <a:buClr>
                <a:srgbClr val="DF3480"/>
              </a:buClr>
            </a:pPr>
            <a:r>
              <a:rPr lang="en-US" sz="1400" kern="0" dirty="0"/>
              <a:t>Find naloxone in an emergency (if you don’t have yours</a:t>
            </a:r>
            <a:r>
              <a:rPr lang="en-US" sz="1400" kern="0" dirty="0" smtClean="0"/>
              <a:t>).</a:t>
            </a:r>
            <a:endParaRPr lang="en-US" sz="1400" kern="0" dirty="0"/>
          </a:p>
          <a:p>
            <a:pPr marL="114300" lvl="1" indent="0">
              <a:buClr>
                <a:srgbClr val="DF3480"/>
              </a:buClr>
              <a:buNone/>
            </a:pPr>
            <a:r>
              <a:rPr lang="en-US" sz="1400" kern="0" dirty="0"/>
              <a:t> </a:t>
            </a:r>
          </a:p>
          <a:p>
            <a:pPr marL="114300" lvl="1" indent="0">
              <a:spcAft>
                <a:spcPts val="1800"/>
              </a:spcAft>
              <a:buClr>
                <a:srgbClr val="DF3480"/>
              </a:buClr>
              <a:buNone/>
            </a:pPr>
            <a:endParaRPr lang="en-US" sz="1400" kern="0" dirty="0"/>
          </a:p>
          <a:p>
            <a:pPr marL="114300" lvl="1" indent="0">
              <a:buClr>
                <a:srgbClr val="DF3480"/>
              </a:buClr>
              <a:buNone/>
            </a:pPr>
            <a:endParaRPr lang="en-US" sz="1400" kern="0" dirty="0"/>
          </a:p>
          <a:p>
            <a:pPr lvl="1">
              <a:buClr>
                <a:srgbClr val="DF3480"/>
              </a:buClr>
            </a:pPr>
            <a:r>
              <a:rPr lang="en-US" sz="1400" kern="0" dirty="0"/>
              <a:t>Green pin shows your current location.</a:t>
            </a:r>
          </a:p>
          <a:p>
            <a:pPr lvl="1">
              <a:buClr>
                <a:srgbClr val="DF3480"/>
              </a:buClr>
            </a:pPr>
            <a:endParaRPr lang="en-US" sz="1400" kern="0" dirty="0"/>
          </a:p>
          <a:p>
            <a:pPr lvl="1">
              <a:buClr>
                <a:srgbClr val="DF3480"/>
              </a:buClr>
            </a:pPr>
            <a:r>
              <a:rPr lang="en-US" sz="1400" kern="0" dirty="0"/>
              <a:t>Blue circle shows the </a:t>
            </a:r>
            <a:r>
              <a:rPr lang="en-US" sz="1400" kern="0" dirty="0" smtClean="0"/>
              <a:t>area </a:t>
            </a:r>
            <a:r>
              <a:rPr lang="en-US" sz="1400" kern="0" dirty="0"/>
              <a:t>NaloxoFind is monitoring for alerts.</a:t>
            </a:r>
          </a:p>
          <a:p>
            <a:pPr lvl="1">
              <a:buClr>
                <a:srgbClr val="DF3480"/>
              </a:buClr>
            </a:pPr>
            <a:endParaRPr lang="en-US" sz="1400" kern="0" dirty="0"/>
          </a:p>
          <a:p>
            <a:pPr lvl="1">
              <a:buClr>
                <a:srgbClr val="DF3480"/>
              </a:buClr>
            </a:pPr>
            <a:endParaRPr lang="en-US" sz="1400" kern="0" dirty="0"/>
          </a:p>
          <a:p>
            <a:pPr lvl="1">
              <a:spcBef>
                <a:spcPts val="400"/>
              </a:spcBef>
              <a:buClr>
                <a:srgbClr val="DF3480"/>
              </a:buClr>
            </a:pPr>
            <a:r>
              <a:rPr lang="en-US" sz="1400" kern="0" dirty="0"/>
              <a:t>Total number of carriers (excluding you) and public installations within a two mile radius.</a:t>
            </a:r>
            <a:endParaRPr lang="en-US" sz="2400" kern="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828B1E13-66F7-4B30-981D-36BA5205CED7}"/>
              </a:ext>
            </a:extLst>
          </p:cNvPr>
          <p:cNvCxnSpPr>
            <a:cxnSpLocks/>
          </p:cNvCxnSpPr>
          <p:nvPr/>
        </p:nvCxnSpPr>
        <p:spPr>
          <a:xfrm>
            <a:off x="2667000" y="2133600"/>
            <a:ext cx="609600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9BC34B25-B0EA-4DAB-B688-B11E7F962D8F}"/>
              </a:ext>
            </a:extLst>
          </p:cNvPr>
          <p:cNvCxnSpPr>
            <a:cxnSpLocks/>
          </p:cNvCxnSpPr>
          <p:nvPr/>
        </p:nvCxnSpPr>
        <p:spPr>
          <a:xfrm>
            <a:off x="2667000" y="2438400"/>
            <a:ext cx="609600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3169B50-D66B-4B1E-A71E-F8B5C8F1242E}"/>
              </a:ext>
            </a:extLst>
          </p:cNvPr>
          <p:cNvCxnSpPr>
            <a:cxnSpLocks/>
          </p:cNvCxnSpPr>
          <p:nvPr/>
        </p:nvCxnSpPr>
        <p:spPr>
          <a:xfrm>
            <a:off x="1825730" y="4064724"/>
            <a:ext cx="1527070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28FF7243-69C5-46F8-9CE5-69D6661B59FA}"/>
              </a:ext>
            </a:extLst>
          </p:cNvPr>
          <p:cNvCxnSpPr>
            <a:cxnSpLocks/>
          </p:cNvCxnSpPr>
          <p:nvPr/>
        </p:nvCxnSpPr>
        <p:spPr>
          <a:xfrm>
            <a:off x="2057400" y="4724400"/>
            <a:ext cx="1295400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B163987B-B2C5-41F0-864B-982DC20D37F5}"/>
              </a:ext>
            </a:extLst>
          </p:cNvPr>
          <p:cNvCxnSpPr>
            <a:cxnSpLocks/>
          </p:cNvCxnSpPr>
          <p:nvPr/>
        </p:nvCxnSpPr>
        <p:spPr>
          <a:xfrm>
            <a:off x="2550138" y="5943600"/>
            <a:ext cx="802662" cy="0"/>
          </a:xfrm>
          <a:prstGeom prst="straightConnector1">
            <a:avLst/>
          </a:prstGeom>
          <a:ln w="63500">
            <a:solidFill>
              <a:srgbClr val="DF3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72948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_PLAYLIST_COUNT" val="0"/>
  <p:tag name="PRESENTATION_PRESENTER_SLIDE_LEVEL" val="0"/>
  <p:tag name="ARTICULATE_PRESENTER_VERSION" val="6"/>
  <p:tag name="LMS_COMPLETION_TITLE" val="Carestream Corporate Presentation 20110228"/>
  <p:tag name="LMS_COMPLETION_ID" val="Carestream_Corporate_Presentation_20110228"/>
  <p:tag name="LMS_COMPLETION_VERSION" val="1.0"/>
  <p:tag name="LMS_COMPLETION_DURATION" val="01:00:00"/>
  <p:tag name="LMS_COMPLETION_SCO_TITLE" val="Carestream Corporate Presentation 20110228"/>
  <p:tag name="LMS_COMPLETION_SCO_ID" val="Carestream_Corporate_Presentation_20110228"/>
  <p:tag name="LMS_COMPLETION_EDITION" val="0"/>
  <p:tag name="LMS_COMPLETION_THRESHOLD" val="32"/>
  <p:tag name="LMS_COMPLETION_METHOD" val="VIEW"/>
  <p:tag name="LMS_REPORTING" val="2"/>
  <p:tag name="LMS_DATA_SCORM" val="Yes"/>
  <p:tag name="PUBLISH_TITLE" val="Carestream Corporate Presentation 20110228"/>
  <p:tag name="ARTICULATE_PUBLISH_PATH" val="C:\DATA\USERS\50471365\My Articulate Projects"/>
  <p:tag name="ARTICULATE_LOGO" val="(None selected)"/>
  <p:tag name="ARTICULATE_PRESENTER" val="(None selected)"/>
  <p:tag name="ARTICULATE_PRESENTER_GUID" val="9869030842"/>
  <p:tag name="ARTICULATE_LMS" val="0"/>
  <p:tag name="ARTICULATE_TEMPLATE" val="Marketing"/>
  <p:tag name="ARTICULATE_TEMPLATE_GUID" val="06f97562-52cf-40e2-82b7-70a1d67e2d00"/>
  <p:tag name="LMS_PUBLISH" val="Yes"/>
  <p:tag name="PRESENTER_PREVIEW_MODE" val="0"/>
  <p:tag name="PRESENTER_PREVIEW_START" val="1"/>
  <p:tag name="LMS_PROTOCOL_METHOD" val="SCORM"/>
  <p:tag name="LMS_PROTOCOL_VERSION" val="1.2"/>
  <p:tag name="LAUNCHINNEWWINDOW" val="0"/>
  <p:tag name="LASTPUBLISHED" val="C:\DATA\USERS\50471365\My Articulate Projects\Carestream Corporate Presentation 20110228\player.html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NAV" val="1"/>
  <p:tag name="ARTICULATE_SLIDE_GUID" val="760e7b4a-7e2e-4e4e-b129-70b132bc07d8"/>
</p:tagLst>
</file>

<file path=ppt/theme/theme1.xml><?xml version="1.0" encoding="utf-8"?>
<a:theme xmlns:a="http://schemas.openxmlformats.org/drawingml/2006/main" name="6_Office Theme">
  <a:themeElements>
    <a:clrScheme name="Custom 4">
      <a:dk1>
        <a:srgbClr val="000000"/>
      </a:dk1>
      <a:lt1>
        <a:srgbClr val="FFFFFF"/>
      </a:lt1>
      <a:dk2>
        <a:srgbClr val="67848F"/>
      </a:dk2>
      <a:lt2>
        <a:srgbClr val="7C96A1"/>
      </a:lt2>
      <a:accent1>
        <a:srgbClr val="96D3E5"/>
      </a:accent1>
      <a:accent2>
        <a:srgbClr val="0070C0"/>
      </a:accent2>
      <a:accent3>
        <a:srgbClr val="FFFFFF"/>
      </a:accent3>
      <a:accent4>
        <a:srgbClr val="000000"/>
      </a:accent4>
      <a:accent5>
        <a:srgbClr val="C9E6F0"/>
      </a:accent5>
      <a:accent6>
        <a:srgbClr val="E64035"/>
      </a:accent6>
      <a:hlink>
        <a:srgbClr val="4C4C4C"/>
      </a:hlink>
      <a:folHlink>
        <a:srgbClr val="808080"/>
      </a:folHlink>
    </a:clrScheme>
    <a:fontScheme name="6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Theme 1">
        <a:dk1>
          <a:srgbClr val="000000"/>
        </a:dk1>
        <a:lt1>
          <a:srgbClr val="FFFFFF"/>
        </a:lt1>
        <a:dk2>
          <a:srgbClr val="67848F"/>
        </a:dk2>
        <a:lt2>
          <a:srgbClr val="7C96A1"/>
        </a:lt2>
        <a:accent1>
          <a:srgbClr val="96D3E5"/>
        </a:accent1>
        <a:accent2>
          <a:srgbClr val="FE7A27"/>
        </a:accent2>
        <a:accent3>
          <a:srgbClr val="FFFFFF"/>
        </a:accent3>
        <a:accent4>
          <a:srgbClr val="000000"/>
        </a:accent4>
        <a:accent5>
          <a:srgbClr val="C9E6F0"/>
        </a:accent5>
        <a:accent6>
          <a:srgbClr val="E66E22"/>
        </a:accent6>
        <a:hlink>
          <a:srgbClr val="4C4C4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Office Theme">
  <a:themeElements>
    <a:clrScheme name="Custom 4">
      <a:dk1>
        <a:srgbClr val="000000"/>
      </a:dk1>
      <a:lt1>
        <a:srgbClr val="FFFFFF"/>
      </a:lt1>
      <a:dk2>
        <a:srgbClr val="67848F"/>
      </a:dk2>
      <a:lt2>
        <a:srgbClr val="7C96A1"/>
      </a:lt2>
      <a:accent1>
        <a:srgbClr val="96D3E5"/>
      </a:accent1>
      <a:accent2>
        <a:srgbClr val="0070C0"/>
      </a:accent2>
      <a:accent3>
        <a:srgbClr val="FFFFFF"/>
      </a:accent3>
      <a:accent4>
        <a:srgbClr val="000000"/>
      </a:accent4>
      <a:accent5>
        <a:srgbClr val="C9E6F0"/>
      </a:accent5>
      <a:accent6>
        <a:srgbClr val="E64035"/>
      </a:accent6>
      <a:hlink>
        <a:srgbClr val="4C4C4C"/>
      </a:hlink>
      <a:folHlink>
        <a:srgbClr val="808080"/>
      </a:folHlink>
    </a:clrScheme>
    <a:fontScheme name="8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ffice Theme 1">
        <a:dk1>
          <a:srgbClr val="000000"/>
        </a:dk1>
        <a:lt1>
          <a:srgbClr val="FFFFFF"/>
        </a:lt1>
        <a:dk2>
          <a:srgbClr val="67848F"/>
        </a:dk2>
        <a:lt2>
          <a:srgbClr val="7C96A1"/>
        </a:lt2>
        <a:accent1>
          <a:srgbClr val="96D3E5"/>
        </a:accent1>
        <a:accent2>
          <a:srgbClr val="FE7A27"/>
        </a:accent2>
        <a:accent3>
          <a:srgbClr val="FFFFFF"/>
        </a:accent3>
        <a:accent4>
          <a:srgbClr val="000000"/>
        </a:accent4>
        <a:accent5>
          <a:srgbClr val="C9E6F0"/>
        </a:accent5>
        <a:accent6>
          <a:srgbClr val="E66E22"/>
        </a:accent6>
        <a:hlink>
          <a:srgbClr val="4C4C4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Office Theme">
  <a:themeElements>
    <a:clrScheme name="Custom 4">
      <a:dk1>
        <a:srgbClr val="000000"/>
      </a:dk1>
      <a:lt1>
        <a:srgbClr val="FFFFFF"/>
      </a:lt1>
      <a:dk2>
        <a:srgbClr val="67848F"/>
      </a:dk2>
      <a:lt2>
        <a:srgbClr val="7C96A1"/>
      </a:lt2>
      <a:accent1>
        <a:srgbClr val="96D3E5"/>
      </a:accent1>
      <a:accent2>
        <a:srgbClr val="0070C0"/>
      </a:accent2>
      <a:accent3>
        <a:srgbClr val="FFFFFF"/>
      </a:accent3>
      <a:accent4>
        <a:srgbClr val="000000"/>
      </a:accent4>
      <a:accent5>
        <a:srgbClr val="C9E6F0"/>
      </a:accent5>
      <a:accent6>
        <a:srgbClr val="E64035"/>
      </a:accent6>
      <a:hlink>
        <a:srgbClr val="4C4C4C"/>
      </a:hlink>
      <a:folHlink>
        <a:srgbClr val="808080"/>
      </a:folHlink>
    </a:clrScheme>
    <a:fontScheme name="11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Office Theme 1">
        <a:dk1>
          <a:srgbClr val="000000"/>
        </a:dk1>
        <a:lt1>
          <a:srgbClr val="FFFFFF"/>
        </a:lt1>
        <a:dk2>
          <a:srgbClr val="67848F"/>
        </a:dk2>
        <a:lt2>
          <a:srgbClr val="7C96A1"/>
        </a:lt2>
        <a:accent1>
          <a:srgbClr val="96D3E5"/>
        </a:accent1>
        <a:accent2>
          <a:srgbClr val="FE7A27"/>
        </a:accent2>
        <a:accent3>
          <a:srgbClr val="FFFFFF"/>
        </a:accent3>
        <a:accent4>
          <a:srgbClr val="000000"/>
        </a:accent4>
        <a:accent5>
          <a:srgbClr val="C9E6F0"/>
        </a:accent5>
        <a:accent6>
          <a:srgbClr val="E66E22"/>
        </a:accent6>
        <a:hlink>
          <a:srgbClr val="4C4C4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28519</TotalTime>
  <Words>767</Words>
  <Application>Microsoft Office PowerPoint</Application>
  <PresentationFormat>On-screen Show (4:3)</PresentationFormat>
  <Paragraphs>129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6_Office Theme</vt:lpstr>
      <vt:lpstr>8_Office Theme</vt:lpstr>
      <vt:lpstr>11_Office Theme</vt:lpstr>
      <vt:lpstr>Crowd-sourced Naloxone with NaloxoFind     </vt:lpstr>
      <vt:lpstr>Background</vt:lpstr>
      <vt:lpstr>Installation</vt:lpstr>
      <vt:lpstr>NaloxoFind User Types</vt:lpstr>
      <vt:lpstr>Bystander Usage</vt:lpstr>
      <vt:lpstr>Bystander Usage – Get Help</vt:lpstr>
      <vt:lpstr>Naloxone Carrier - Registration</vt:lpstr>
      <vt:lpstr>Naloxone Carrier – Registration (Cont’d.)</vt:lpstr>
      <vt:lpstr>Naloxone Carrier – App Navigation</vt:lpstr>
      <vt:lpstr>Naloxone Carrier – Fixed vs. Constant</vt:lpstr>
      <vt:lpstr>Naloxone Carrier – NaloxoFind Menu</vt:lpstr>
      <vt:lpstr>Naloxone Carrier – Alerts</vt:lpstr>
      <vt:lpstr>Naloxone Carrier – Accepted Alert</vt:lpstr>
      <vt:lpstr>Questions, Comments, and Feedback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This POT file (powerpoint template) is used to create your own PPT (powerpoint presentations).</dc:title>
  <dc:subject>Altrix</dc:subject>
  <dc:creator>Matthew Shaker</dc:creator>
  <cp:lastModifiedBy>Matthew Shaker</cp:lastModifiedBy>
  <cp:revision>682</cp:revision>
  <cp:lastPrinted>2018-09-07T01:27:08Z</cp:lastPrinted>
  <dcterms:created xsi:type="dcterms:W3CDTF">2011-01-21T21:27:02Z</dcterms:created>
  <dcterms:modified xsi:type="dcterms:W3CDTF">2019-07-02T19:13:48Z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Carestream_Corporate_Presentation_02212011</vt:lpwstr>
  </property>
  <property fmtid="{D5CDD505-2E9C-101B-9397-08002B2CF9AE}" pid="4" name="ArticulateGUID">
    <vt:lpwstr>E78C9662-1505-410E-AA0A-7DD293A5D44B</vt:lpwstr>
  </property>
  <property fmtid="{D5CDD505-2E9C-101B-9397-08002B2CF9AE}" pid="5" name="ArticulateProjectFull">
    <vt:lpwstr>C:\DATA\USERS\50471365\_My Work Stuff\TCL_Training Projects\Marketing Training_Linder_2011\Carestream Corporate Overview Presentation\Carestream Corporate Presentation 20110303 DRAFT.ppta</vt:lpwstr>
  </property>
  <property fmtid="{D5CDD505-2E9C-101B-9397-08002B2CF9AE}" pid="6" name="SortOrder">
    <vt:lpwstr>2.00000000000000</vt:lpwstr>
  </property>
  <property fmtid="{D5CDD505-2E9C-101B-9397-08002B2CF9AE}" pid="7" name="ContentType">
    <vt:lpwstr>Document</vt:lpwstr>
  </property>
  <property fmtid="{D5CDD505-2E9C-101B-9397-08002B2CF9AE}" pid="8" name="Contact">
    <vt:lpwstr>JoAnn Linder</vt:lpwstr>
  </property>
</Properties>
</file>